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65" r:id="rId2"/>
    <p:sldId id="382" r:id="rId3"/>
    <p:sldId id="393" r:id="rId4"/>
    <p:sldId id="394" r:id="rId5"/>
    <p:sldId id="383" r:id="rId6"/>
    <p:sldId id="395" r:id="rId7"/>
    <p:sldId id="384" r:id="rId8"/>
    <p:sldId id="397" r:id="rId9"/>
    <p:sldId id="385" r:id="rId10"/>
    <p:sldId id="396" r:id="rId11"/>
    <p:sldId id="398" r:id="rId12"/>
    <p:sldId id="399" r:id="rId13"/>
    <p:sldId id="400" r:id="rId14"/>
    <p:sldId id="386" r:id="rId15"/>
    <p:sldId id="401" r:id="rId16"/>
    <p:sldId id="387" r:id="rId17"/>
    <p:sldId id="408" r:id="rId18"/>
    <p:sldId id="409" r:id="rId19"/>
    <p:sldId id="410" r:id="rId20"/>
    <p:sldId id="411" r:id="rId21"/>
    <p:sldId id="388" r:id="rId22"/>
    <p:sldId id="389" r:id="rId23"/>
    <p:sldId id="390" r:id="rId24"/>
    <p:sldId id="402" r:id="rId25"/>
    <p:sldId id="407" r:id="rId26"/>
    <p:sldId id="298" r:id="rId27"/>
  </p:sldIdLst>
  <p:sldSz cx="20104100" cy="11309350"/>
  <p:notesSz cx="20104100" cy="11309350"/>
  <p:embeddedFontLst>
    <p:embeddedFont>
      <p:font typeface="Tahoma" panose="020B0604030504040204" pitchFamily="34" charset="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Formular" panose="020B0604020202020204" charset="-52"/>
      <p:regular r:id="rId35"/>
      <p:bold r:id="rId36"/>
      <p:italic r:id="rId37"/>
      <p:boldItalic r:id="rId3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86" userDrawn="1">
          <p15:clr>
            <a:srgbClr val="A4A3A4"/>
          </p15:clr>
        </p15:guide>
        <p15:guide id="2" pos="1052" userDrawn="1">
          <p15:clr>
            <a:srgbClr val="A4A3A4"/>
          </p15:clr>
        </p15:guide>
        <p15:guide id="3" orient="horz" pos="538" userDrawn="1">
          <p15:clr>
            <a:srgbClr val="A4A3A4"/>
          </p15:clr>
        </p15:guide>
        <p15:guide id="4" pos="11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A5C"/>
    <a:srgbClr val="F7692B"/>
    <a:srgbClr val="005970"/>
    <a:srgbClr val="008AC2"/>
    <a:srgbClr val="00A6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19" autoAdjust="0"/>
    <p:restoredTop sz="94660"/>
  </p:normalViewPr>
  <p:slideViewPr>
    <p:cSldViewPr>
      <p:cViewPr varScale="1">
        <p:scale>
          <a:sx n="53" d="100"/>
          <a:sy n="53" d="100"/>
        </p:scale>
        <p:origin x="996" y="84"/>
      </p:cViewPr>
      <p:guideLst>
        <p:guide orient="horz" pos="1786"/>
        <p:guide pos="1052"/>
        <p:guide orient="horz" pos="538"/>
        <p:guide pos="1180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A30D8-18DC-402F-A842-06C08DE7CC0A}" type="datetimeFigureOut">
              <a:rPr lang="ru-RU" smtClean="0"/>
              <a:pPr/>
              <a:t>16.04.2023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22465B-09D3-4565-8A24-DDE170DF590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326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7004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859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4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631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77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6324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04146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678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724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3755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4546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52451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79001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446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0987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458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0828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44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645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20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738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63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857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6717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22465B-09D3-4565-8A24-DDE170DF5900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5622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750" b="1" i="0">
                <a:solidFill>
                  <a:srgbClr val="00425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750" b="1" i="0">
                <a:solidFill>
                  <a:srgbClr val="00425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452342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268C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4655177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F2D1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4922331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04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505774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A6E3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518949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D59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5456650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F2EDE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5321241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2BA6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0" y="5588395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3BA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0" y="5720150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75B0C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5855559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66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0" y="5987315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0857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0" y="6122724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7AD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0" y="6254469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D6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0" y="6386224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94DE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0" y="6521633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D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g object 31"/>
          <p:cNvSpPr/>
          <p:nvPr/>
        </p:nvSpPr>
        <p:spPr>
          <a:xfrm>
            <a:off x="0" y="665337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2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g object 32"/>
          <p:cNvSpPr/>
          <p:nvPr/>
        </p:nvSpPr>
        <p:spPr>
          <a:xfrm>
            <a:off x="0" y="4790587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F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g object 33"/>
          <p:cNvSpPr/>
          <p:nvPr/>
        </p:nvSpPr>
        <p:spPr>
          <a:xfrm>
            <a:off x="0" y="6785133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268C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g object 34"/>
          <p:cNvSpPr/>
          <p:nvPr/>
        </p:nvSpPr>
        <p:spPr>
          <a:xfrm>
            <a:off x="0" y="6916889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399"/>
                </a:lnTo>
                <a:lnTo>
                  <a:pt x="5371564" y="135399"/>
                </a:lnTo>
                <a:lnTo>
                  <a:pt x="5371564" y="0"/>
                </a:lnTo>
                <a:close/>
              </a:path>
            </a:pathLst>
          </a:custGeom>
          <a:solidFill>
            <a:srgbClr val="F2D1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g object 35"/>
          <p:cNvSpPr/>
          <p:nvPr/>
        </p:nvSpPr>
        <p:spPr>
          <a:xfrm>
            <a:off x="0" y="7184042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04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g object 36"/>
          <p:cNvSpPr/>
          <p:nvPr/>
        </p:nvSpPr>
        <p:spPr>
          <a:xfrm>
            <a:off x="0" y="731945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A6E3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g object 37"/>
          <p:cNvSpPr/>
          <p:nvPr/>
        </p:nvSpPr>
        <p:spPr>
          <a:xfrm>
            <a:off x="0" y="7451207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D59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g object 38"/>
          <p:cNvSpPr/>
          <p:nvPr/>
        </p:nvSpPr>
        <p:spPr>
          <a:xfrm>
            <a:off x="0" y="771836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F2EDE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g object 39"/>
          <p:cNvSpPr/>
          <p:nvPr/>
        </p:nvSpPr>
        <p:spPr>
          <a:xfrm>
            <a:off x="0" y="7582952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2BA6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g object 40"/>
          <p:cNvSpPr/>
          <p:nvPr/>
        </p:nvSpPr>
        <p:spPr>
          <a:xfrm>
            <a:off x="0" y="785010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3BA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g object 41"/>
          <p:cNvSpPr/>
          <p:nvPr/>
        </p:nvSpPr>
        <p:spPr>
          <a:xfrm>
            <a:off x="0" y="7981861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75B0C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g object 42"/>
          <p:cNvSpPr/>
          <p:nvPr/>
        </p:nvSpPr>
        <p:spPr>
          <a:xfrm>
            <a:off x="0" y="811727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66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g object 43"/>
          <p:cNvSpPr/>
          <p:nvPr/>
        </p:nvSpPr>
        <p:spPr>
          <a:xfrm>
            <a:off x="0" y="8249026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0857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g object 44"/>
          <p:cNvSpPr/>
          <p:nvPr/>
        </p:nvSpPr>
        <p:spPr>
          <a:xfrm>
            <a:off x="0" y="838443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AD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g object 45"/>
          <p:cNvSpPr/>
          <p:nvPr/>
        </p:nvSpPr>
        <p:spPr>
          <a:xfrm>
            <a:off x="0" y="851619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D6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g object 46"/>
          <p:cNvSpPr/>
          <p:nvPr/>
        </p:nvSpPr>
        <p:spPr>
          <a:xfrm>
            <a:off x="0" y="8647935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94DE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g object 47"/>
          <p:cNvSpPr/>
          <p:nvPr/>
        </p:nvSpPr>
        <p:spPr>
          <a:xfrm>
            <a:off x="0" y="8783345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D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g object 48"/>
          <p:cNvSpPr/>
          <p:nvPr/>
        </p:nvSpPr>
        <p:spPr>
          <a:xfrm>
            <a:off x="0" y="8915100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2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g object 49"/>
          <p:cNvSpPr/>
          <p:nvPr/>
        </p:nvSpPr>
        <p:spPr>
          <a:xfrm>
            <a:off x="0" y="705228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F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g object 50"/>
          <p:cNvSpPr/>
          <p:nvPr/>
        </p:nvSpPr>
        <p:spPr>
          <a:xfrm>
            <a:off x="0" y="9046844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268C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g object 51"/>
          <p:cNvSpPr/>
          <p:nvPr/>
        </p:nvSpPr>
        <p:spPr>
          <a:xfrm>
            <a:off x="0" y="9178599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399"/>
                </a:lnTo>
                <a:lnTo>
                  <a:pt x="5371564" y="135399"/>
                </a:lnTo>
                <a:lnTo>
                  <a:pt x="5371564" y="0"/>
                </a:lnTo>
                <a:close/>
              </a:path>
            </a:pathLst>
          </a:custGeom>
          <a:solidFill>
            <a:srgbClr val="F2D1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g object 52"/>
          <p:cNvSpPr/>
          <p:nvPr/>
        </p:nvSpPr>
        <p:spPr>
          <a:xfrm>
            <a:off x="0" y="9445754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04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bg object 53"/>
          <p:cNvSpPr/>
          <p:nvPr/>
        </p:nvSpPr>
        <p:spPr>
          <a:xfrm>
            <a:off x="0" y="9581163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A6E3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bg object 54"/>
          <p:cNvSpPr/>
          <p:nvPr/>
        </p:nvSpPr>
        <p:spPr>
          <a:xfrm>
            <a:off x="0" y="9712919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D59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bg object 55"/>
          <p:cNvSpPr/>
          <p:nvPr/>
        </p:nvSpPr>
        <p:spPr>
          <a:xfrm>
            <a:off x="0" y="998007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F2EDE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bg object 56"/>
          <p:cNvSpPr/>
          <p:nvPr/>
        </p:nvSpPr>
        <p:spPr>
          <a:xfrm>
            <a:off x="0" y="9844663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2BA6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bg object 57"/>
          <p:cNvSpPr/>
          <p:nvPr/>
        </p:nvSpPr>
        <p:spPr>
          <a:xfrm>
            <a:off x="0" y="10111817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3BA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bg object 58"/>
          <p:cNvSpPr/>
          <p:nvPr/>
        </p:nvSpPr>
        <p:spPr>
          <a:xfrm>
            <a:off x="0" y="10243572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75B0C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bg object 59"/>
          <p:cNvSpPr/>
          <p:nvPr/>
        </p:nvSpPr>
        <p:spPr>
          <a:xfrm>
            <a:off x="0" y="1037898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66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bg object 60"/>
          <p:cNvSpPr/>
          <p:nvPr/>
        </p:nvSpPr>
        <p:spPr>
          <a:xfrm>
            <a:off x="0" y="10510737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0857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bg object 61"/>
          <p:cNvSpPr/>
          <p:nvPr/>
        </p:nvSpPr>
        <p:spPr>
          <a:xfrm>
            <a:off x="0" y="1064614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AD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bg object 62"/>
          <p:cNvSpPr/>
          <p:nvPr/>
        </p:nvSpPr>
        <p:spPr>
          <a:xfrm>
            <a:off x="0" y="1077790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D6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bg object 63"/>
          <p:cNvSpPr/>
          <p:nvPr/>
        </p:nvSpPr>
        <p:spPr>
          <a:xfrm>
            <a:off x="0" y="10909646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94DE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bg object 64"/>
          <p:cNvSpPr/>
          <p:nvPr/>
        </p:nvSpPr>
        <p:spPr>
          <a:xfrm>
            <a:off x="0" y="1104505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D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bg object 65"/>
          <p:cNvSpPr/>
          <p:nvPr/>
        </p:nvSpPr>
        <p:spPr>
          <a:xfrm>
            <a:off x="0" y="1117681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2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bg object 66"/>
          <p:cNvSpPr/>
          <p:nvPr/>
        </p:nvSpPr>
        <p:spPr>
          <a:xfrm>
            <a:off x="0" y="931399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F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bg object 67"/>
          <p:cNvSpPr/>
          <p:nvPr/>
        </p:nvSpPr>
        <p:spPr>
          <a:xfrm>
            <a:off x="0" y="226171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268C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bg object 68"/>
          <p:cNvSpPr/>
          <p:nvPr/>
        </p:nvSpPr>
        <p:spPr>
          <a:xfrm>
            <a:off x="0" y="2393466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399"/>
                </a:lnTo>
                <a:lnTo>
                  <a:pt x="5371564" y="135399"/>
                </a:lnTo>
                <a:lnTo>
                  <a:pt x="5371564" y="0"/>
                </a:lnTo>
                <a:close/>
              </a:path>
            </a:pathLst>
          </a:custGeom>
          <a:solidFill>
            <a:srgbClr val="F2D1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bg object 69"/>
          <p:cNvSpPr/>
          <p:nvPr/>
        </p:nvSpPr>
        <p:spPr>
          <a:xfrm>
            <a:off x="0" y="2660620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04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bg object 70"/>
          <p:cNvSpPr/>
          <p:nvPr/>
        </p:nvSpPr>
        <p:spPr>
          <a:xfrm>
            <a:off x="0" y="2796030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A6E3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bg object 71"/>
          <p:cNvSpPr/>
          <p:nvPr/>
        </p:nvSpPr>
        <p:spPr>
          <a:xfrm>
            <a:off x="0" y="2927785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D59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bg object 72"/>
          <p:cNvSpPr/>
          <p:nvPr/>
        </p:nvSpPr>
        <p:spPr>
          <a:xfrm>
            <a:off x="0" y="3194939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F2EDE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bg object 73"/>
          <p:cNvSpPr/>
          <p:nvPr/>
        </p:nvSpPr>
        <p:spPr>
          <a:xfrm>
            <a:off x="0" y="3059529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2BA6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bg object 74"/>
          <p:cNvSpPr/>
          <p:nvPr/>
        </p:nvSpPr>
        <p:spPr>
          <a:xfrm>
            <a:off x="0" y="3326684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3BA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bg object 75"/>
          <p:cNvSpPr/>
          <p:nvPr/>
        </p:nvSpPr>
        <p:spPr>
          <a:xfrm>
            <a:off x="0" y="3458439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75B0C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bg object 76"/>
          <p:cNvSpPr/>
          <p:nvPr/>
        </p:nvSpPr>
        <p:spPr>
          <a:xfrm>
            <a:off x="0" y="359384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66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bg object 77"/>
          <p:cNvSpPr/>
          <p:nvPr/>
        </p:nvSpPr>
        <p:spPr>
          <a:xfrm>
            <a:off x="0" y="3725603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0857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bg object 78"/>
          <p:cNvSpPr/>
          <p:nvPr/>
        </p:nvSpPr>
        <p:spPr>
          <a:xfrm>
            <a:off x="0" y="3861013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7AD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bg object 79"/>
          <p:cNvSpPr/>
          <p:nvPr/>
        </p:nvSpPr>
        <p:spPr>
          <a:xfrm>
            <a:off x="0" y="399275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D6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bg object 80"/>
          <p:cNvSpPr/>
          <p:nvPr/>
        </p:nvSpPr>
        <p:spPr>
          <a:xfrm>
            <a:off x="0" y="4124513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94DE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bg object 81"/>
          <p:cNvSpPr/>
          <p:nvPr/>
        </p:nvSpPr>
        <p:spPr>
          <a:xfrm>
            <a:off x="0" y="425992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D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bg object 82"/>
          <p:cNvSpPr/>
          <p:nvPr/>
        </p:nvSpPr>
        <p:spPr>
          <a:xfrm>
            <a:off x="0" y="4391667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2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bg object 83"/>
          <p:cNvSpPr/>
          <p:nvPr/>
        </p:nvSpPr>
        <p:spPr>
          <a:xfrm>
            <a:off x="0" y="2528865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F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bg object 84"/>
          <p:cNvSpPr/>
          <p:nvPr/>
        </p:nvSpPr>
        <p:spPr>
          <a:xfrm>
            <a:off x="0" y="0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268CB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bg object 85"/>
          <p:cNvSpPr/>
          <p:nvPr/>
        </p:nvSpPr>
        <p:spPr>
          <a:xfrm>
            <a:off x="0" y="131755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F2D1B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bg object 86"/>
          <p:cNvSpPr/>
          <p:nvPr/>
        </p:nvSpPr>
        <p:spPr>
          <a:xfrm>
            <a:off x="0" y="398909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04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bg object 87"/>
          <p:cNvSpPr/>
          <p:nvPr/>
        </p:nvSpPr>
        <p:spPr>
          <a:xfrm>
            <a:off x="0" y="53431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A6E3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bg object 88"/>
          <p:cNvSpPr/>
          <p:nvPr/>
        </p:nvSpPr>
        <p:spPr>
          <a:xfrm>
            <a:off x="0" y="666063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D59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bg object 89"/>
          <p:cNvSpPr/>
          <p:nvPr/>
        </p:nvSpPr>
        <p:spPr>
          <a:xfrm>
            <a:off x="0" y="933228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F2EDE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bg object 90"/>
          <p:cNvSpPr/>
          <p:nvPr/>
        </p:nvSpPr>
        <p:spPr>
          <a:xfrm>
            <a:off x="0" y="797818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2BA6B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bg object 91"/>
          <p:cNvSpPr/>
          <p:nvPr/>
        </p:nvSpPr>
        <p:spPr>
          <a:xfrm>
            <a:off x="0" y="106497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73BA9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bg object 92"/>
          <p:cNvSpPr/>
          <p:nvPr/>
        </p:nvSpPr>
        <p:spPr>
          <a:xfrm>
            <a:off x="0" y="1196728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75B0C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bg object 93"/>
          <p:cNvSpPr/>
          <p:nvPr/>
        </p:nvSpPr>
        <p:spPr>
          <a:xfrm>
            <a:off x="0" y="1332137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66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bg object 94"/>
          <p:cNvSpPr/>
          <p:nvPr/>
        </p:nvSpPr>
        <p:spPr>
          <a:xfrm>
            <a:off x="0" y="1463892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90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0857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bg object 95"/>
          <p:cNvSpPr/>
          <p:nvPr/>
        </p:nvSpPr>
        <p:spPr>
          <a:xfrm>
            <a:off x="0" y="1599302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7AD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bg object 96"/>
          <p:cNvSpPr/>
          <p:nvPr/>
        </p:nvSpPr>
        <p:spPr>
          <a:xfrm>
            <a:off x="0" y="173104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D6E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bg object 97"/>
          <p:cNvSpPr/>
          <p:nvPr/>
        </p:nvSpPr>
        <p:spPr>
          <a:xfrm>
            <a:off x="0" y="1862801"/>
            <a:ext cx="5372100" cy="135890"/>
          </a:xfrm>
          <a:custGeom>
            <a:avLst/>
            <a:gdLst/>
            <a:ahLst/>
            <a:cxnLst/>
            <a:rect l="l" t="t" r="r" b="b"/>
            <a:pathLst>
              <a:path w="5372100" h="135889">
                <a:moveTo>
                  <a:pt x="5371564" y="0"/>
                </a:moveTo>
                <a:lnTo>
                  <a:pt x="0" y="0"/>
                </a:lnTo>
                <a:lnTo>
                  <a:pt x="0" y="135409"/>
                </a:lnTo>
                <a:lnTo>
                  <a:pt x="5371564" y="135409"/>
                </a:lnTo>
                <a:lnTo>
                  <a:pt x="5371564" y="0"/>
                </a:lnTo>
                <a:close/>
              </a:path>
            </a:pathLst>
          </a:custGeom>
          <a:solidFill>
            <a:srgbClr val="94DE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bg object 98"/>
          <p:cNvSpPr/>
          <p:nvPr/>
        </p:nvSpPr>
        <p:spPr>
          <a:xfrm>
            <a:off x="0" y="1998211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E87D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bg object 99"/>
          <p:cNvSpPr/>
          <p:nvPr/>
        </p:nvSpPr>
        <p:spPr>
          <a:xfrm>
            <a:off x="0" y="2129956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80">
                <a:moveTo>
                  <a:pt x="5371564" y="0"/>
                </a:moveTo>
                <a:lnTo>
                  <a:pt x="0" y="0"/>
                </a:lnTo>
                <a:lnTo>
                  <a:pt x="0" y="131755"/>
                </a:lnTo>
                <a:lnTo>
                  <a:pt x="5371564" y="131755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25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bg object 100"/>
          <p:cNvSpPr/>
          <p:nvPr/>
        </p:nvSpPr>
        <p:spPr>
          <a:xfrm>
            <a:off x="0" y="267164"/>
            <a:ext cx="5372100" cy="132080"/>
          </a:xfrm>
          <a:custGeom>
            <a:avLst/>
            <a:gdLst/>
            <a:ahLst/>
            <a:cxnLst/>
            <a:rect l="l" t="t" r="r" b="b"/>
            <a:pathLst>
              <a:path w="5372100" h="132079">
                <a:moveTo>
                  <a:pt x="5371564" y="0"/>
                </a:moveTo>
                <a:lnTo>
                  <a:pt x="0" y="0"/>
                </a:lnTo>
                <a:lnTo>
                  <a:pt x="0" y="131744"/>
                </a:lnTo>
                <a:lnTo>
                  <a:pt x="5371564" y="131744"/>
                </a:lnTo>
                <a:lnTo>
                  <a:pt x="5371564" y="0"/>
                </a:lnTo>
                <a:close/>
              </a:path>
            </a:pathLst>
          </a:custGeom>
          <a:solidFill>
            <a:srgbClr val="004F5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1" name="bg object 10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447887" y="8249308"/>
            <a:ext cx="2313625" cy="1136059"/>
          </a:xfrm>
          <a:prstGeom prst="rect">
            <a:avLst/>
          </a:prstGeom>
        </p:spPr>
      </p:pic>
      <p:sp>
        <p:nvSpPr>
          <p:cNvPr id="102" name="bg object 102"/>
          <p:cNvSpPr/>
          <p:nvPr/>
        </p:nvSpPr>
        <p:spPr>
          <a:xfrm>
            <a:off x="13274777" y="8313807"/>
            <a:ext cx="910590" cy="1042035"/>
          </a:xfrm>
          <a:custGeom>
            <a:avLst/>
            <a:gdLst/>
            <a:ahLst/>
            <a:cxnLst/>
            <a:rect l="l" t="t" r="r" b="b"/>
            <a:pathLst>
              <a:path w="910590" h="1042034">
                <a:moveTo>
                  <a:pt x="705954" y="244449"/>
                </a:moveTo>
                <a:lnTo>
                  <a:pt x="549910" y="244449"/>
                </a:lnTo>
                <a:lnTo>
                  <a:pt x="549910" y="571627"/>
                </a:lnTo>
                <a:lnTo>
                  <a:pt x="543941" y="607618"/>
                </a:lnTo>
                <a:lnTo>
                  <a:pt x="526122" y="639279"/>
                </a:lnTo>
                <a:lnTo>
                  <a:pt x="496595" y="661797"/>
                </a:lnTo>
                <a:lnTo>
                  <a:pt x="455523" y="670382"/>
                </a:lnTo>
                <a:lnTo>
                  <a:pt x="414007" y="661797"/>
                </a:lnTo>
                <a:lnTo>
                  <a:pt x="384263" y="639279"/>
                </a:lnTo>
                <a:lnTo>
                  <a:pt x="366369" y="607618"/>
                </a:lnTo>
                <a:lnTo>
                  <a:pt x="360387" y="571627"/>
                </a:lnTo>
                <a:lnTo>
                  <a:pt x="360387" y="244449"/>
                </a:lnTo>
                <a:lnTo>
                  <a:pt x="204317" y="244449"/>
                </a:lnTo>
                <a:lnTo>
                  <a:pt x="204317" y="561467"/>
                </a:lnTo>
                <a:lnTo>
                  <a:pt x="207302" y="603123"/>
                </a:lnTo>
                <a:lnTo>
                  <a:pt x="216293" y="643661"/>
                </a:lnTo>
                <a:lnTo>
                  <a:pt x="231381" y="682066"/>
                </a:lnTo>
                <a:lnTo>
                  <a:pt x="252691" y="717346"/>
                </a:lnTo>
                <a:lnTo>
                  <a:pt x="280289" y="748487"/>
                </a:lnTo>
                <a:lnTo>
                  <a:pt x="314274" y="774458"/>
                </a:lnTo>
                <a:lnTo>
                  <a:pt x="354749" y="794270"/>
                </a:lnTo>
                <a:lnTo>
                  <a:pt x="401802" y="806894"/>
                </a:lnTo>
                <a:lnTo>
                  <a:pt x="455523" y="811326"/>
                </a:lnTo>
                <a:lnTo>
                  <a:pt x="509219" y="806894"/>
                </a:lnTo>
                <a:lnTo>
                  <a:pt x="556196" y="794258"/>
                </a:lnTo>
                <a:lnTo>
                  <a:pt x="596569" y="774433"/>
                </a:lnTo>
                <a:lnTo>
                  <a:pt x="630440" y="748411"/>
                </a:lnTo>
                <a:lnTo>
                  <a:pt x="657910" y="717219"/>
                </a:lnTo>
                <a:lnTo>
                  <a:pt x="679081" y="681837"/>
                </a:lnTo>
                <a:lnTo>
                  <a:pt x="694080" y="643293"/>
                </a:lnTo>
                <a:lnTo>
                  <a:pt x="703008" y="602576"/>
                </a:lnTo>
                <a:lnTo>
                  <a:pt x="705954" y="560692"/>
                </a:lnTo>
                <a:lnTo>
                  <a:pt x="705954" y="244449"/>
                </a:lnTo>
                <a:close/>
              </a:path>
              <a:path w="910590" h="1042034">
                <a:moveTo>
                  <a:pt x="910272" y="94386"/>
                </a:moveTo>
                <a:lnTo>
                  <a:pt x="910120" y="94386"/>
                </a:lnTo>
                <a:lnTo>
                  <a:pt x="910120" y="84912"/>
                </a:lnTo>
                <a:lnTo>
                  <a:pt x="910120" y="66814"/>
                </a:lnTo>
                <a:lnTo>
                  <a:pt x="859205" y="52666"/>
                </a:lnTo>
                <a:lnTo>
                  <a:pt x="845273" y="52666"/>
                </a:lnTo>
                <a:lnTo>
                  <a:pt x="845273" y="146977"/>
                </a:lnTo>
                <a:lnTo>
                  <a:pt x="845273" y="590956"/>
                </a:lnTo>
                <a:lnTo>
                  <a:pt x="842264" y="639305"/>
                </a:lnTo>
                <a:lnTo>
                  <a:pt x="833475" y="685876"/>
                </a:lnTo>
                <a:lnTo>
                  <a:pt x="819264" y="730313"/>
                </a:lnTo>
                <a:lnTo>
                  <a:pt x="799998" y="772236"/>
                </a:lnTo>
                <a:lnTo>
                  <a:pt x="776046" y="811301"/>
                </a:lnTo>
                <a:lnTo>
                  <a:pt x="747763" y="847140"/>
                </a:lnTo>
                <a:lnTo>
                  <a:pt x="715530" y="879373"/>
                </a:lnTo>
                <a:lnTo>
                  <a:pt x="679691" y="907656"/>
                </a:lnTo>
                <a:lnTo>
                  <a:pt x="640626" y="931608"/>
                </a:lnTo>
                <a:lnTo>
                  <a:pt x="598703" y="950874"/>
                </a:lnTo>
                <a:lnTo>
                  <a:pt x="554266" y="965085"/>
                </a:lnTo>
                <a:lnTo>
                  <a:pt x="507695" y="973874"/>
                </a:lnTo>
                <a:lnTo>
                  <a:pt x="459359" y="976884"/>
                </a:lnTo>
                <a:lnTo>
                  <a:pt x="450913" y="976884"/>
                </a:lnTo>
                <a:lnTo>
                  <a:pt x="402564" y="973874"/>
                </a:lnTo>
                <a:lnTo>
                  <a:pt x="356006" y="965085"/>
                </a:lnTo>
                <a:lnTo>
                  <a:pt x="311569" y="950874"/>
                </a:lnTo>
                <a:lnTo>
                  <a:pt x="269633" y="931608"/>
                </a:lnTo>
                <a:lnTo>
                  <a:pt x="230568" y="907656"/>
                </a:lnTo>
                <a:lnTo>
                  <a:pt x="194741" y="879373"/>
                </a:lnTo>
                <a:lnTo>
                  <a:pt x="162509" y="847140"/>
                </a:lnTo>
                <a:lnTo>
                  <a:pt x="134226" y="811301"/>
                </a:lnTo>
                <a:lnTo>
                  <a:pt x="110274" y="772236"/>
                </a:lnTo>
                <a:lnTo>
                  <a:pt x="91008" y="730313"/>
                </a:lnTo>
                <a:lnTo>
                  <a:pt x="76796" y="685876"/>
                </a:lnTo>
                <a:lnTo>
                  <a:pt x="67995" y="639305"/>
                </a:lnTo>
                <a:lnTo>
                  <a:pt x="64985" y="590956"/>
                </a:lnTo>
                <a:lnTo>
                  <a:pt x="64985" y="146977"/>
                </a:lnTo>
                <a:lnTo>
                  <a:pt x="845273" y="146977"/>
                </a:lnTo>
                <a:lnTo>
                  <a:pt x="845273" y="52666"/>
                </a:lnTo>
                <a:lnTo>
                  <a:pt x="782599" y="52666"/>
                </a:lnTo>
                <a:lnTo>
                  <a:pt x="731685" y="66687"/>
                </a:lnTo>
                <a:lnTo>
                  <a:pt x="731685" y="84912"/>
                </a:lnTo>
                <a:lnTo>
                  <a:pt x="564781" y="84912"/>
                </a:lnTo>
                <a:lnTo>
                  <a:pt x="564781" y="65659"/>
                </a:lnTo>
                <a:lnTo>
                  <a:pt x="513638" y="45885"/>
                </a:lnTo>
                <a:lnTo>
                  <a:pt x="472211" y="45885"/>
                </a:lnTo>
                <a:lnTo>
                  <a:pt x="463550" y="41173"/>
                </a:lnTo>
                <a:lnTo>
                  <a:pt x="463854" y="40271"/>
                </a:lnTo>
                <a:lnTo>
                  <a:pt x="464108" y="39408"/>
                </a:lnTo>
                <a:lnTo>
                  <a:pt x="464108" y="34772"/>
                </a:lnTo>
                <a:lnTo>
                  <a:pt x="461797" y="31661"/>
                </a:lnTo>
                <a:lnTo>
                  <a:pt x="458584" y="30391"/>
                </a:lnTo>
                <a:lnTo>
                  <a:pt x="458584" y="0"/>
                </a:lnTo>
                <a:lnTo>
                  <a:pt x="452158" y="0"/>
                </a:lnTo>
                <a:lnTo>
                  <a:pt x="452158" y="30391"/>
                </a:lnTo>
                <a:lnTo>
                  <a:pt x="448957" y="31686"/>
                </a:lnTo>
                <a:lnTo>
                  <a:pt x="446722" y="34772"/>
                </a:lnTo>
                <a:lnTo>
                  <a:pt x="446709" y="39408"/>
                </a:lnTo>
                <a:lnTo>
                  <a:pt x="446963" y="40297"/>
                </a:lnTo>
                <a:lnTo>
                  <a:pt x="447243" y="41109"/>
                </a:lnTo>
                <a:lnTo>
                  <a:pt x="438480" y="45885"/>
                </a:lnTo>
                <a:lnTo>
                  <a:pt x="395109" y="45885"/>
                </a:lnTo>
                <a:lnTo>
                  <a:pt x="346430" y="66382"/>
                </a:lnTo>
                <a:lnTo>
                  <a:pt x="346430" y="84912"/>
                </a:lnTo>
                <a:lnTo>
                  <a:pt x="178396" y="84912"/>
                </a:lnTo>
                <a:lnTo>
                  <a:pt x="178396" y="66751"/>
                </a:lnTo>
                <a:lnTo>
                  <a:pt x="127495" y="52666"/>
                </a:lnTo>
                <a:lnTo>
                  <a:pt x="50888" y="52666"/>
                </a:lnTo>
                <a:lnTo>
                  <a:pt x="0" y="66751"/>
                </a:lnTo>
                <a:lnTo>
                  <a:pt x="0" y="590956"/>
                </a:lnTo>
                <a:lnTo>
                  <a:pt x="2641" y="640029"/>
                </a:lnTo>
                <a:lnTo>
                  <a:pt x="10414" y="687578"/>
                </a:lnTo>
                <a:lnTo>
                  <a:pt x="23025" y="733336"/>
                </a:lnTo>
                <a:lnTo>
                  <a:pt x="40195" y="777024"/>
                </a:lnTo>
                <a:lnTo>
                  <a:pt x="61645" y="818375"/>
                </a:lnTo>
                <a:lnTo>
                  <a:pt x="87109" y="857097"/>
                </a:lnTo>
                <a:lnTo>
                  <a:pt x="116306" y="892924"/>
                </a:lnTo>
                <a:lnTo>
                  <a:pt x="148958" y="925576"/>
                </a:lnTo>
                <a:lnTo>
                  <a:pt x="184772" y="954773"/>
                </a:lnTo>
                <a:lnTo>
                  <a:pt x="223507" y="980236"/>
                </a:lnTo>
                <a:lnTo>
                  <a:pt x="264845" y="1001699"/>
                </a:lnTo>
                <a:lnTo>
                  <a:pt x="308533" y="1018870"/>
                </a:lnTo>
                <a:lnTo>
                  <a:pt x="354304" y="1031468"/>
                </a:lnTo>
                <a:lnTo>
                  <a:pt x="401853" y="1039241"/>
                </a:lnTo>
                <a:lnTo>
                  <a:pt x="450913" y="1041895"/>
                </a:lnTo>
                <a:lnTo>
                  <a:pt x="459359" y="1041895"/>
                </a:lnTo>
                <a:lnTo>
                  <a:pt x="508419" y="1039241"/>
                </a:lnTo>
                <a:lnTo>
                  <a:pt x="555967" y="1031468"/>
                </a:lnTo>
                <a:lnTo>
                  <a:pt x="601726" y="1018870"/>
                </a:lnTo>
                <a:lnTo>
                  <a:pt x="645414" y="1001699"/>
                </a:lnTo>
                <a:lnTo>
                  <a:pt x="686765" y="980236"/>
                </a:lnTo>
                <a:lnTo>
                  <a:pt x="691857" y="976884"/>
                </a:lnTo>
                <a:lnTo>
                  <a:pt x="725487" y="954773"/>
                </a:lnTo>
                <a:lnTo>
                  <a:pt x="761314" y="925576"/>
                </a:lnTo>
                <a:lnTo>
                  <a:pt x="793965" y="892924"/>
                </a:lnTo>
                <a:lnTo>
                  <a:pt x="823150" y="857097"/>
                </a:lnTo>
                <a:lnTo>
                  <a:pt x="848614" y="818375"/>
                </a:lnTo>
                <a:lnTo>
                  <a:pt x="870077" y="777024"/>
                </a:lnTo>
                <a:lnTo>
                  <a:pt x="887247" y="733336"/>
                </a:lnTo>
                <a:lnTo>
                  <a:pt x="899858" y="687578"/>
                </a:lnTo>
                <a:lnTo>
                  <a:pt x="907618" y="640029"/>
                </a:lnTo>
                <a:lnTo>
                  <a:pt x="910272" y="590956"/>
                </a:lnTo>
                <a:lnTo>
                  <a:pt x="910272" y="146977"/>
                </a:lnTo>
                <a:lnTo>
                  <a:pt x="910272" y="94386"/>
                </a:lnTo>
                <a:close/>
              </a:path>
            </a:pathLst>
          </a:custGeom>
          <a:solidFill>
            <a:srgbClr val="0069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bg object 103"/>
          <p:cNvSpPr/>
          <p:nvPr/>
        </p:nvSpPr>
        <p:spPr>
          <a:xfrm>
            <a:off x="14297686" y="8741619"/>
            <a:ext cx="544195" cy="123189"/>
          </a:xfrm>
          <a:custGeom>
            <a:avLst/>
            <a:gdLst/>
            <a:ahLst/>
            <a:cxnLst/>
            <a:rect l="l" t="t" r="r" b="b"/>
            <a:pathLst>
              <a:path w="544194" h="123190">
                <a:moveTo>
                  <a:pt x="99517" y="0"/>
                </a:moveTo>
                <a:lnTo>
                  <a:pt x="0" y="0"/>
                </a:lnTo>
                <a:lnTo>
                  <a:pt x="0" y="20320"/>
                </a:lnTo>
                <a:lnTo>
                  <a:pt x="39154" y="20320"/>
                </a:lnTo>
                <a:lnTo>
                  <a:pt x="39154" y="120650"/>
                </a:lnTo>
                <a:lnTo>
                  <a:pt x="60363" y="120650"/>
                </a:lnTo>
                <a:lnTo>
                  <a:pt x="60363" y="20320"/>
                </a:lnTo>
                <a:lnTo>
                  <a:pt x="99517" y="20320"/>
                </a:lnTo>
                <a:lnTo>
                  <a:pt x="99517" y="0"/>
                </a:lnTo>
                <a:close/>
              </a:path>
              <a:path w="544194" h="123190">
                <a:moveTo>
                  <a:pt x="169367" y="81927"/>
                </a:moveTo>
                <a:lnTo>
                  <a:pt x="166382" y="65735"/>
                </a:lnTo>
                <a:lnTo>
                  <a:pt x="162496" y="59855"/>
                </a:lnTo>
                <a:lnTo>
                  <a:pt x="157886" y="52844"/>
                </a:lnTo>
                <a:lnTo>
                  <a:pt x="148336" y="46736"/>
                </a:lnTo>
                <a:lnTo>
                  <a:pt x="148336" y="81927"/>
                </a:lnTo>
                <a:lnTo>
                  <a:pt x="146735" y="91071"/>
                </a:lnTo>
                <a:lnTo>
                  <a:pt x="142290" y="98107"/>
                </a:lnTo>
                <a:lnTo>
                  <a:pt x="135597" y="102590"/>
                </a:lnTo>
                <a:lnTo>
                  <a:pt x="127127" y="104178"/>
                </a:lnTo>
                <a:lnTo>
                  <a:pt x="118745" y="102514"/>
                </a:lnTo>
                <a:lnTo>
                  <a:pt x="112064" y="97904"/>
                </a:lnTo>
                <a:lnTo>
                  <a:pt x="107670" y="90855"/>
                </a:lnTo>
                <a:lnTo>
                  <a:pt x="106070" y="81927"/>
                </a:lnTo>
                <a:lnTo>
                  <a:pt x="107708" y="72809"/>
                </a:lnTo>
                <a:lnTo>
                  <a:pt x="112204" y="65849"/>
                </a:lnTo>
                <a:lnTo>
                  <a:pt x="118884" y="61404"/>
                </a:lnTo>
                <a:lnTo>
                  <a:pt x="127127" y="59855"/>
                </a:lnTo>
                <a:lnTo>
                  <a:pt x="135534" y="61455"/>
                </a:lnTo>
                <a:lnTo>
                  <a:pt x="142252" y="65976"/>
                </a:lnTo>
                <a:lnTo>
                  <a:pt x="146723" y="72948"/>
                </a:lnTo>
                <a:lnTo>
                  <a:pt x="148336" y="81927"/>
                </a:lnTo>
                <a:lnTo>
                  <a:pt x="148336" y="46736"/>
                </a:lnTo>
                <a:lnTo>
                  <a:pt x="144564" y="44310"/>
                </a:lnTo>
                <a:lnTo>
                  <a:pt x="127127" y="41224"/>
                </a:lnTo>
                <a:lnTo>
                  <a:pt x="109677" y="44310"/>
                </a:lnTo>
                <a:lnTo>
                  <a:pt x="96354" y="52844"/>
                </a:lnTo>
                <a:lnTo>
                  <a:pt x="87845" y="65735"/>
                </a:lnTo>
                <a:lnTo>
                  <a:pt x="84861" y="81927"/>
                </a:lnTo>
                <a:lnTo>
                  <a:pt x="87845" y="98107"/>
                </a:lnTo>
                <a:lnTo>
                  <a:pt x="96354" y="111010"/>
                </a:lnTo>
                <a:lnTo>
                  <a:pt x="109677" y="119545"/>
                </a:lnTo>
                <a:lnTo>
                  <a:pt x="127127" y="122631"/>
                </a:lnTo>
                <a:lnTo>
                  <a:pt x="144564" y="119545"/>
                </a:lnTo>
                <a:lnTo>
                  <a:pt x="157886" y="111010"/>
                </a:lnTo>
                <a:lnTo>
                  <a:pt x="162382" y="104178"/>
                </a:lnTo>
                <a:lnTo>
                  <a:pt x="166382" y="98107"/>
                </a:lnTo>
                <a:lnTo>
                  <a:pt x="169367" y="81927"/>
                </a:lnTo>
                <a:close/>
              </a:path>
              <a:path w="544194" h="123190">
                <a:moveTo>
                  <a:pt x="273392" y="43116"/>
                </a:moveTo>
                <a:lnTo>
                  <a:pt x="255968" y="43116"/>
                </a:lnTo>
                <a:lnTo>
                  <a:pt x="230962" y="75539"/>
                </a:lnTo>
                <a:lnTo>
                  <a:pt x="204571" y="43116"/>
                </a:lnTo>
                <a:lnTo>
                  <a:pt x="186639" y="43116"/>
                </a:lnTo>
                <a:lnTo>
                  <a:pt x="186639" y="120738"/>
                </a:lnTo>
                <a:lnTo>
                  <a:pt x="206476" y="120738"/>
                </a:lnTo>
                <a:lnTo>
                  <a:pt x="206476" y="73304"/>
                </a:lnTo>
                <a:lnTo>
                  <a:pt x="230098" y="102273"/>
                </a:lnTo>
                <a:lnTo>
                  <a:pt x="230619" y="102273"/>
                </a:lnTo>
                <a:lnTo>
                  <a:pt x="253555" y="73304"/>
                </a:lnTo>
                <a:lnTo>
                  <a:pt x="253555" y="120738"/>
                </a:lnTo>
                <a:lnTo>
                  <a:pt x="273392" y="120738"/>
                </a:lnTo>
                <a:lnTo>
                  <a:pt x="273392" y="43116"/>
                </a:lnTo>
                <a:close/>
              </a:path>
              <a:path w="544194" h="123190">
                <a:moveTo>
                  <a:pt x="363601" y="109181"/>
                </a:moveTo>
                <a:lnTo>
                  <a:pt x="354279" y="94691"/>
                </a:lnTo>
                <a:lnTo>
                  <a:pt x="349275" y="100203"/>
                </a:lnTo>
                <a:lnTo>
                  <a:pt x="342734" y="104178"/>
                </a:lnTo>
                <a:lnTo>
                  <a:pt x="334276" y="104178"/>
                </a:lnTo>
                <a:lnTo>
                  <a:pt x="325831" y="102641"/>
                </a:lnTo>
                <a:lnTo>
                  <a:pt x="318668" y="98221"/>
                </a:lnTo>
                <a:lnTo>
                  <a:pt x="313715" y="91224"/>
                </a:lnTo>
                <a:lnTo>
                  <a:pt x="311861" y="81915"/>
                </a:lnTo>
                <a:lnTo>
                  <a:pt x="313677" y="72720"/>
                </a:lnTo>
                <a:lnTo>
                  <a:pt x="318503" y="65773"/>
                </a:lnTo>
                <a:lnTo>
                  <a:pt x="325399" y="61379"/>
                </a:lnTo>
                <a:lnTo>
                  <a:pt x="333425" y="59842"/>
                </a:lnTo>
                <a:lnTo>
                  <a:pt x="340487" y="59842"/>
                </a:lnTo>
                <a:lnTo>
                  <a:pt x="346862" y="61747"/>
                </a:lnTo>
                <a:lnTo>
                  <a:pt x="352729" y="67437"/>
                </a:lnTo>
                <a:lnTo>
                  <a:pt x="362051" y="51739"/>
                </a:lnTo>
                <a:lnTo>
                  <a:pt x="355904" y="47040"/>
                </a:lnTo>
                <a:lnTo>
                  <a:pt x="348513" y="43764"/>
                </a:lnTo>
                <a:lnTo>
                  <a:pt x="340067" y="41846"/>
                </a:lnTo>
                <a:lnTo>
                  <a:pt x="330822" y="41224"/>
                </a:lnTo>
                <a:lnTo>
                  <a:pt x="314579" y="44399"/>
                </a:lnTo>
                <a:lnTo>
                  <a:pt x="301866" y="53098"/>
                </a:lnTo>
                <a:lnTo>
                  <a:pt x="293598" y="66027"/>
                </a:lnTo>
                <a:lnTo>
                  <a:pt x="290639" y="81915"/>
                </a:lnTo>
                <a:lnTo>
                  <a:pt x="293674" y="98615"/>
                </a:lnTo>
                <a:lnTo>
                  <a:pt x="302234" y="111455"/>
                </a:lnTo>
                <a:lnTo>
                  <a:pt x="315518" y="119710"/>
                </a:lnTo>
                <a:lnTo>
                  <a:pt x="332727" y="122631"/>
                </a:lnTo>
                <a:lnTo>
                  <a:pt x="341934" y="121767"/>
                </a:lnTo>
                <a:lnTo>
                  <a:pt x="350431" y="119202"/>
                </a:lnTo>
                <a:lnTo>
                  <a:pt x="357784" y="114985"/>
                </a:lnTo>
                <a:lnTo>
                  <a:pt x="363601" y="109181"/>
                </a:lnTo>
                <a:close/>
              </a:path>
              <a:path w="544194" h="123190">
                <a:moveTo>
                  <a:pt x="399313" y="43129"/>
                </a:moveTo>
                <a:lnTo>
                  <a:pt x="379476" y="43129"/>
                </a:lnTo>
                <a:lnTo>
                  <a:pt x="379476" y="120738"/>
                </a:lnTo>
                <a:lnTo>
                  <a:pt x="399313" y="120738"/>
                </a:lnTo>
                <a:lnTo>
                  <a:pt x="399313" y="43129"/>
                </a:lnTo>
                <a:close/>
              </a:path>
              <a:path w="544194" h="123190">
                <a:moveTo>
                  <a:pt x="456577" y="120738"/>
                </a:moveTo>
                <a:lnTo>
                  <a:pt x="423113" y="80035"/>
                </a:lnTo>
                <a:lnTo>
                  <a:pt x="452945" y="43129"/>
                </a:lnTo>
                <a:lnTo>
                  <a:pt x="427939" y="43129"/>
                </a:lnTo>
                <a:lnTo>
                  <a:pt x="400011" y="81584"/>
                </a:lnTo>
                <a:lnTo>
                  <a:pt x="430695" y="120738"/>
                </a:lnTo>
                <a:lnTo>
                  <a:pt x="456577" y="120738"/>
                </a:lnTo>
                <a:close/>
              </a:path>
              <a:path w="544194" h="123190">
                <a:moveTo>
                  <a:pt x="544195" y="43116"/>
                </a:moveTo>
                <a:lnTo>
                  <a:pt x="524383" y="43116"/>
                </a:lnTo>
                <a:lnTo>
                  <a:pt x="488162" y="92265"/>
                </a:lnTo>
                <a:lnTo>
                  <a:pt x="488162" y="43116"/>
                </a:lnTo>
                <a:lnTo>
                  <a:pt x="468312" y="43116"/>
                </a:lnTo>
                <a:lnTo>
                  <a:pt x="468312" y="120726"/>
                </a:lnTo>
                <a:lnTo>
                  <a:pt x="488162" y="120726"/>
                </a:lnTo>
                <a:lnTo>
                  <a:pt x="524383" y="71577"/>
                </a:lnTo>
                <a:lnTo>
                  <a:pt x="524383" y="120726"/>
                </a:lnTo>
                <a:lnTo>
                  <a:pt x="544195" y="120726"/>
                </a:lnTo>
                <a:lnTo>
                  <a:pt x="544195" y="431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4" name="bg object 10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63979" y="8745929"/>
            <a:ext cx="75882" cy="116415"/>
          </a:xfrm>
          <a:prstGeom prst="rect">
            <a:avLst/>
          </a:prstGeom>
        </p:spPr>
      </p:pic>
      <p:pic>
        <p:nvPicPr>
          <p:cNvPr id="105" name="bg object 10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96831" y="8919457"/>
            <a:ext cx="1322131" cy="324434"/>
          </a:xfrm>
          <a:prstGeom prst="rect">
            <a:avLst/>
          </a:prstGeom>
        </p:spPr>
      </p:pic>
      <p:pic>
        <p:nvPicPr>
          <p:cNvPr id="106" name="bg object 10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306334" y="8461386"/>
            <a:ext cx="822513" cy="195105"/>
          </a:xfrm>
          <a:prstGeom prst="rect">
            <a:avLst/>
          </a:prstGeom>
        </p:spPr>
      </p:pic>
      <p:pic>
        <p:nvPicPr>
          <p:cNvPr id="107" name="bg object 10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487018" y="9080889"/>
            <a:ext cx="488042" cy="1470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750" b="1" i="0">
                <a:solidFill>
                  <a:srgbClr val="00425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8153" y="273271"/>
            <a:ext cx="7788275" cy="2425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750" b="1" i="0">
                <a:solidFill>
                  <a:srgbClr val="00425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82062" y="2240849"/>
            <a:ext cx="15739974" cy="6423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Группа 81"/>
          <p:cNvGrpSpPr/>
          <p:nvPr/>
        </p:nvGrpSpPr>
        <p:grpSpPr>
          <a:xfrm>
            <a:off x="13457613" y="7232878"/>
            <a:ext cx="3397894" cy="2536597"/>
            <a:chOff x="13799695" y="6020246"/>
            <a:chExt cx="3397894" cy="2536597"/>
          </a:xfrm>
        </p:grpSpPr>
        <p:sp>
          <p:nvSpPr>
            <p:cNvPr id="83" name="object 41"/>
            <p:cNvSpPr/>
            <p:nvPr/>
          </p:nvSpPr>
          <p:spPr>
            <a:xfrm>
              <a:off x="13799695" y="8258397"/>
              <a:ext cx="2748280" cy="149225"/>
            </a:xfrm>
            <a:custGeom>
              <a:avLst/>
              <a:gdLst/>
              <a:ahLst/>
              <a:cxnLst/>
              <a:rect l="l" t="t" r="r" b="b"/>
              <a:pathLst>
                <a:path w="2748280" h="149225">
                  <a:moveTo>
                    <a:pt x="2747665" y="0"/>
                  </a:moveTo>
                  <a:lnTo>
                    <a:pt x="0" y="0"/>
                  </a:lnTo>
                  <a:lnTo>
                    <a:pt x="0" y="149210"/>
                  </a:lnTo>
                  <a:lnTo>
                    <a:pt x="2747665" y="149210"/>
                  </a:lnTo>
                  <a:lnTo>
                    <a:pt x="2747665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grpSp>
          <p:nvGrpSpPr>
            <p:cNvPr id="84" name="Группа 83"/>
            <p:cNvGrpSpPr/>
            <p:nvPr/>
          </p:nvGrpSpPr>
          <p:grpSpPr>
            <a:xfrm>
              <a:off x="13799695" y="6020246"/>
              <a:ext cx="3397894" cy="2536597"/>
              <a:chOff x="13799695" y="6020246"/>
              <a:chExt cx="3397894" cy="2536597"/>
            </a:xfrm>
          </p:grpSpPr>
          <p:sp>
            <p:nvSpPr>
              <p:cNvPr id="85" name="object 39"/>
              <p:cNvSpPr/>
              <p:nvPr/>
            </p:nvSpPr>
            <p:spPr>
              <a:xfrm>
                <a:off x="13799704" y="7213927"/>
                <a:ext cx="3397885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3397884" h="149225">
                    <a:moveTo>
                      <a:pt x="3397613" y="0"/>
                    </a:moveTo>
                    <a:lnTo>
                      <a:pt x="0" y="0"/>
                    </a:lnTo>
                    <a:lnTo>
                      <a:pt x="0" y="149210"/>
                    </a:lnTo>
                    <a:lnTo>
                      <a:pt x="3397613" y="149210"/>
                    </a:lnTo>
                    <a:lnTo>
                      <a:pt x="3397613" y="0"/>
                    </a:lnTo>
                    <a:close/>
                  </a:path>
                </a:pathLst>
              </a:custGeom>
              <a:solidFill>
                <a:srgbClr val="59BF9C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86" name="object 44"/>
              <p:cNvSpPr/>
              <p:nvPr/>
            </p:nvSpPr>
            <p:spPr>
              <a:xfrm>
                <a:off x="13799695" y="7661557"/>
                <a:ext cx="3310890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3310890" h="149225">
                    <a:moveTo>
                      <a:pt x="3310328" y="0"/>
                    </a:moveTo>
                    <a:lnTo>
                      <a:pt x="0" y="0"/>
                    </a:lnTo>
                    <a:lnTo>
                      <a:pt x="0" y="149210"/>
                    </a:lnTo>
                    <a:lnTo>
                      <a:pt x="3310328" y="149210"/>
                    </a:lnTo>
                    <a:lnTo>
                      <a:pt x="3310328" y="0"/>
                    </a:lnTo>
                    <a:close/>
                  </a:path>
                </a:pathLst>
              </a:custGeom>
              <a:solidFill>
                <a:srgbClr val="0D596E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grpSp>
            <p:nvGrpSpPr>
              <p:cNvPr id="87" name="Группа 86"/>
              <p:cNvGrpSpPr/>
              <p:nvPr/>
            </p:nvGrpSpPr>
            <p:grpSpPr>
              <a:xfrm>
                <a:off x="13799695" y="6020246"/>
                <a:ext cx="3397894" cy="2536597"/>
                <a:chOff x="13799695" y="6020246"/>
                <a:chExt cx="3397894" cy="2536597"/>
              </a:xfrm>
            </p:grpSpPr>
            <p:sp>
              <p:nvSpPr>
                <p:cNvPr id="88" name="object 42"/>
                <p:cNvSpPr/>
                <p:nvPr/>
              </p:nvSpPr>
              <p:spPr>
                <a:xfrm>
                  <a:off x="13799704" y="6318666"/>
                  <a:ext cx="2974340" cy="1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4340" h="149225">
                      <a:moveTo>
                        <a:pt x="2973794" y="0"/>
                      </a:moveTo>
                      <a:lnTo>
                        <a:pt x="0" y="0"/>
                      </a:lnTo>
                      <a:lnTo>
                        <a:pt x="0" y="149210"/>
                      </a:lnTo>
                      <a:lnTo>
                        <a:pt x="2973794" y="149210"/>
                      </a:lnTo>
                      <a:lnTo>
                        <a:pt x="2973794" y="0"/>
                      </a:lnTo>
                      <a:close/>
                    </a:path>
                  </a:pathLst>
                </a:custGeom>
                <a:solidFill>
                  <a:srgbClr val="0D596E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grpSp>
              <p:nvGrpSpPr>
                <p:cNvPr id="89" name="Группа 88"/>
                <p:cNvGrpSpPr/>
                <p:nvPr/>
              </p:nvGrpSpPr>
              <p:grpSpPr>
                <a:xfrm>
                  <a:off x="13799695" y="6020246"/>
                  <a:ext cx="3397894" cy="2536597"/>
                  <a:chOff x="13799695" y="6020246"/>
                  <a:chExt cx="3397894" cy="2536597"/>
                </a:xfrm>
              </p:grpSpPr>
              <p:grpSp>
                <p:nvGrpSpPr>
                  <p:cNvPr id="90" name="Группа 89"/>
                  <p:cNvGrpSpPr/>
                  <p:nvPr/>
                </p:nvGrpSpPr>
                <p:grpSpPr>
                  <a:xfrm>
                    <a:off x="13799695" y="6020246"/>
                    <a:ext cx="3397894" cy="2536597"/>
                    <a:chOff x="13799695" y="6020246"/>
                    <a:chExt cx="3397894" cy="2536597"/>
                  </a:xfrm>
                </p:grpSpPr>
                <p:grpSp>
                  <p:nvGrpSpPr>
                    <p:cNvPr id="92" name="object 25"/>
                    <p:cNvGrpSpPr/>
                    <p:nvPr/>
                  </p:nvGrpSpPr>
                  <p:grpSpPr>
                    <a:xfrm>
                      <a:off x="13799695" y="6020246"/>
                      <a:ext cx="2748280" cy="298450"/>
                      <a:chOff x="13799695" y="6020246"/>
                      <a:chExt cx="2748280" cy="298450"/>
                    </a:xfrm>
                  </p:grpSpPr>
                  <p:sp>
                    <p:nvSpPr>
                      <p:cNvPr id="107" name="object 26"/>
                      <p:cNvSpPr/>
                      <p:nvPr/>
                    </p:nvSpPr>
                    <p:spPr>
                      <a:xfrm>
                        <a:off x="13799706" y="6020246"/>
                        <a:ext cx="2458720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58719" h="149225">
                            <a:moveTo>
                              <a:pt x="2458364" y="0"/>
                            </a:moveTo>
                            <a:lnTo>
                              <a:pt x="0" y="0"/>
                            </a:lnTo>
                            <a:lnTo>
                              <a:pt x="0" y="149210"/>
                            </a:lnTo>
                            <a:lnTo>
                              <a:pt x="2458364" y="149210"/>
                            </a:lnTo>
                            <a:lnTo>
                              <a:pt x="2458364" y="0"/>
                            </a:lnTo>
                            <a:close/>
                          </a:path>
                        </a:pathLst>
                      </a:custGeom>
                      <a:solidFill>
                        <a:srgbClr val="008AC2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  <p:sp>
                    <p:nvSpPr>
                      <p:cNvPr id="108" name="object 27"/>
                      <p:cNvSpPr/>
                      <p:nvPr/>
                    </p:nvSpPr>
                    <p:spPr>
                      <a:xfrm>
                        <a:off x="13799695" y="6169456"/>
                        <a:ext cx="2748280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48280" h="149225">
                            <a:moveTo>
                              <a:pt x="2747665" y="0"/>
                            </a:moveTo>
                            <a:lnTo>
                              <a:pt x="0" y="0"/>
                            </a:lnTo>
                            <a:lnTo>
                              <a:pt x="0" y="149199"/>
                            </a:lnTo>
                            <a:lnTo>
                              <a:pt x="2747665" y="149199"/>
                            </a:lnTo>
                            <a:lnTo>
                              <a:pt x="2747665" y="0"/>
                            </a:lnTo>
                            <a:close/>
                          </a:path>
                        </a:pathLst>
                      </a:custGeom>
                      <a:solidFill>
                        <a:srgbClr val="F5D1B3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</p:grpSp>
                <p:sp>
                  <p:nvSpPr>
                    <p:cNvPr id="93" name="object 28"/>
                    <p:cNvSpPr/>
                    <p:nvPr/>
                  </p:nvSpPr>
                  <p:spPr>
                    <a:xfrm>
                      <a:off x="13799695" y="6617086"/>
                      <a:ext cx="3299460" cy="14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9459" h="149225">
                          <a:moveTo>
                            <a:pt x="3298862" y="0"/>
                          </a:moveTo>
                          <a:lnTo>
                            <a:pt x="0" y="0"/>
                          </a:lnTo>
                          <a:lnTo>
                            <a:pt x="0" y="149210"/>
                          </a:lnTo>
                          <a:lnTo>
                            <a:pt x="3298862" y="149210"/>
                          </a:lnTo>
                          <a:lnTo>
                            <a:pt x="3298862" y="0"/>
                          </a:lnTo>
                          <a:close/>
                        </a:path>
                      </a:pathLst>
                    </a:custGeom>
                    <a:solidFill>
                      <a:srgbClr val="94E3F5"/>
                    </a:solidFill>
                  </p:spPr>
                  <p:txBody>
                    <a:bodyPr wrap="square" lIns="0" tIns="0" rIns="0" bIns="0" rtlCol="0"/>
                    <a:lstStyle/>
                    <a:p>
                      <a:endParaRPr/>
                    </a:p>
                  </p:txBody>
                </p:sp>
                <p:grpSp>
                  <p:nvGrpSpPr>
                    <p:cNvPr id="94" name="object 29"/>
                    <p:cNvGrpSpPr/>
                    <p:nvPr/>
                  </p:nvGrpSpPr>
                  <p:grpSpPr>
                    <a:xfrm>
                      <a:off x="13799704" y="6915517"/>
                      <a:ext cx="3397885" cy="298450"/>
                      <a:chOff x="13799704" y="6915517"/>
                      <a:chExt cx="3397885" cy="298450"/>
                    </a:xfrm>
                  </p:grpSpPr>
                  <p:sp>
                    <p:nvSpPr>
                      <p:cNvPr id="105" name="object 30"/>
                      <p:cNvSpPr/>
                      <p:nvPr/>
                    </p:nvSpPr>
                    <p:spPr>
                      <a:xfrm>
                        <a:off x="13799704" y="6915517"/>
                        <a:ext cx="3397885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97884" h="149225">
                            <a:moveTo>
                              <a:pt x="3397613" y="0"/>
                            </a:moveTo>
                            <a:lnTo>
                              <a:pt x="0" y="0"/>
                            </a:lnTo>
                            <a:lnTo>
                              <a:pt x="0" y="149199"/>
                            </a:lnTo>
                            <a:lnTo>
                              <a:pt x="3397613" y="149199"/>
                            </a:lnTo>
                            <a:lnTo>
                              <a:pt x="3397613" y="0"/>
                            </a:lnTo>
                            <a:close/>
                          </a:path>
                        </a:pathLst>
                      </a:custGeom>
                      <a:solidFill>
                        <a:srgbClr val="00A6B5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  <p:sp>
                    <p:nvSpPr>
                      <p:cNvPr id="106" name="object 31"/>
                      <p:cNvSpPr/>
                      <p:nvPr/>
                    </p:nvSpPr>
                    <p:spPr>
                      <a:xfrm>
                        <a:off x="13799704" y="7064717"/>
                        <a:ext cx="3397885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97884" h="149225">
                            <a:moveTo>
                              <a:pt x="3397613" y="0"/>
                            </a:moveTo>
                            <a:lnTo>
                              <a:pt x="0" y="0"/>
                            </a:lnTo>
                            <a:lnTo>
                              <a:pt x="0" y="149210"/>
                            </a:lnTo>
                            <a:lnTo>
                              <a:pt x="3397613" y="149210"/>
                            </a:lnTo>
                            <a:lnTo>
                              <a:pt x="3397613" y="0"/>
                            </a:lnTo>
                            <a:close/>
                          </a:path>
                        </a:pathLst>
                      </a:custGeom>
                      <a:solidFill>
                        <a:srgbClr val="F5D1B3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</p:grpSp>
                <p:grpSp>
                  <p:nvGrpSpPr>
                    <p:cNvPr id="95" name="object 32"/>
                    <p:cNvGrpSpPr/>
                    <p:nvPr/>
                  </p:nvGrpSpPr>
                  <p:grpSpPr>
                    <a:xfrm>
                      <a:off x="13799704" y="7363137"/>
                      <a:ext cx="3397885" cy="298450"/>
                      <a:chOff x="13799704" y="7363137"/>
                      <a:chExt cx="3397885" cy="298450"/>
                    </a:xfrm>
                  </p:grpSpPr>
                  <p:sp>
                    <p:nvSpPr>
                      <p:cNvPr id="103" name="object 33"/>
                      <p:cNvSpPr/>
                      <p:nvPr/>
                    </p:nvSpPr>
                    <p:spPr>
                      <a:xfrm>
                        <a:off x="13799704" y="7363137"/>
                        <a:ext cx="3397885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97884" h="149225">
                            <a:moveTo>
                              <a:pt x="3397613" y="0"/>
                            </a:moveTo>
                            <a:lnTo>
                              <a:pt x="0" y="0"/>
                            </a:lnTo>
                            <a:lnTo>
                              <a:pt x="0" y="149210"/>
                            </a:lnTo>
                            <a:lnTo>
                              <a:pt x="3397613" y="149210"/>
                            </a:lnTo>
                            <a:lnTo>
                              <a:pt x="3397613" y="0"/>
                            </a:lnTo>
                            <a:close/>
                          </a:path>
                        </a:pathLst>
                      </a:custGeom>
                      <a:solidFill>
                        <a:srgbClr val="94E3F5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  <p:sp>
                    <p:nvSpPr>
                      <p:cNvPr id="104" name="object 34"/>
                      <p:cNvSpPr/>
                      <p:nvPr/>
                    </p:nvSpPr>
                    <p:spPr>
                      <a:xfrm>
                        <a:off x="13799704" y="7512357"/>
                        <a:ext cx="3397885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97884" h="149225">
                            <a:moveTo>
                              <a:pt x="3397613" y="0"/>
                            </a:moveTo>
                            <a:lnTo>
                              <a:pt x="0" y="0"/>
                            </a:lnTo>
                            <a:lnTo>
                              <a:pt x="0" y="149199"/>
                            </a:lnTo>
                            <a:lnTo>
                              <a:pt x="3397613" y="149199"/>
                            </a:lnTo>
                            <a:lnTo>
                              <a:pt x="3397613" y="0"/>
                            </a:lnTo>
                            <a:close/>
                          </a:path>
                        </a:pathLst>
                      </a:custGeom>
                      <a:solidFill>
                        <a:srgbClr val="00A6B5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</p:grpSp>
                <p:grpSp>
                  <p:nvGrpSpPr>
                    <p:cNvPr id="96" name="object 35"/>
                    <p:cNvGrpSpPr/>
                    <p:nvPr/>
                  </p:nvGrpSpPr>
                  <p:grpSpPr>
                    <a:xfrm>
                      <a:off x="13799695" y="7810767"/>
                      <a:ext cx="3310890" cy="447675"/>
                      <a:chOff x="13799695" y="7810767"/>
                      <a:chExt cx="3310890" cy="447675"/>
                    </a:xfrm>
                  </p:grpSpPr>
                  <p:sp>
                    <p:nvSpPr>
                      <p:cNvPr id="100" name="object 36"/>
                      <p:cNvSpPr/>
                      <p:nvPr/>
                    </p:nvSpPr>
                    <p:spPr>
                      <a:xfrm>
                        <a:off x="13799695" y="7810767"/>
                        <a:ext cx="3310890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10890" h="149225">
                            <a:moveTo>
                              <a:pt x="3310328" y="0"/>
                            </a:moveTo>
                            <a:lnTo>
                              <a:pt x="0" y="0"/>
                            </a:lnTo>
                            <a:lnTo>
                              <a:pt x="0" y="149210"/>
                            </a:lnTo>
                            <a:lnTo>
                              <a:pt x="3310328" y="149210"/>
                            </a:lnTo>
                            <a:lnTo>
                              <a:pt x="3310328" y="0"/>
                            </a:lnTo>
                            <a:close/>
                          </a:path>
                        </a:pathLst>
                      </a:custGeom>
                      <a:solidFill>
                        <a:srgbClr val="94E3F5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  <p:sp>
                    <p:nvSpPr>
                      <p:cNvPr id="101" name="object 37"/>
                      <p:cNvSpPr/>
                      <p:nvPr/>
                    </p:nvSpPr>
                    <p:spPr>
                      <a:xfrm>
                        <a:off x="13799695" y="7959988"/>
                        <a:ext cx="3136900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36900" h="149225">
                            <a:moveTo>
                              <a:pt x="3136532" y="0"/>
                            </a:moveTo>
                            <a:lnTo>
                              <a:pt x="0" y="0"/>
                            </a:lnTo>
                            <a:lnTo>
                              <a:pt x="0" y="149210"/>
                            </a:lnTo>
                            <a:lnTo>
                              <a:pt x="3136532" y="149210"/>
                            </a:lnTo>
                            <a:lnTo>
                              <a:pt x="3136532" y="0"/>
                            </a:lnTo>
                            <a:close/>
                          </a:path>
                        </a:pathLst>
                      </a:custGeom>
                      <a:solidFill>
                        <a:srgbClr val="00A6B5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  <p:sp>
                    <p:nvSpPr>
                      <p:cNvPr id="102" name="object 38"/>
                      <p:cNvSpPr/>
                      <p:nvPr/>
                    </p:nvSpPr>
                    <p:spPr>
                      <a:xfrm>
                        <a:off x="13799706" y="8109198"/>
                        <a:ext cx="2974340" cy="149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974340" h="149225">
                            <a:moveTo>
                              <a:pt x="2973794" y="0"/>
                            </a:moveTo>
                            <a:lnTo>
                              <a:pt x="0" y="0"/>
                            </a:lnTo>
                            <a:lnTo>
                              <a:pt x="0" y="149199"/>
                            </a:lnTo>
                            <a:lnTo>
                              <a:pt x="2973794" y="149199"/>
                            </a:lnTo>
                            <a:lnTo>
                              <a:pt x="2973794" y="0"/>
                            </a:lnTo>
                            <a:close/>
                          </a:path>
                        </a:pathLst>
                      </a:custGeom>
                      <a:solidFill>
                        <a:srgbClr val="94DED9"/>
                      </a:solidFill>
                    </p:spPr>
                    <p:txBody>
                      <a:bodyPr wrap="square" lIns="0" tIns="0" rIns="0" bIns="0" rtlCol="0"/>
                      <a:lstStyle/>
                      <a:p>
                        <a:endParaRPr/>
                      </a:p>
                    </p:txBody>
                  </p:sp>
                </p:grpSp>
                <p:sp>
                  <p:nvSpPr>
                    <p:cNvPr id="97" name="object 40"/>
                    <p:cNvSpPr/>
                    <p:nvPr/>
                  </p:nvSpPr>
                  <p:spPr>
                    <a:xfrm>
                      <a:off x="13799695" y="6467876"/>
                      <a:ext cx="3136900" cy="14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36900" h="149225">
                          <a:moveTo>
                            <a:pt x="3136532" y="0"/>
                          </a:moveTo>
                          <a:lnTo>
                            <a:pt x="0" y="0"/>
                          </a:lnTo>
                          <a:lnTo>
                            <a:pt x="0" y="149210"/>
                          </a:lnTo>
                          <a:lnTo>
                            <a:pt x="3136532" y="149210"/>
                          </a:lnTo>
                          <a:lnTo>
                            <a:pt x="3136532" y="0"/>
                          </a:lnTo>
                          <a:close/>
                        </a:path>
                      </a:pathLst>
                    </a:custGeom>
                    <a:solidFill>
                      <a:srgbClr val="F7692B"/>
                    </a:solidFill>
                  </p:spPr>
                  <p:txBody>
                    <a:bodyPr wrap="square" lIns="0" tIns="0" rIns="0" bIns="0" rtlCol="0"/>
                    <a:lstStyle/>
                    <a:p>
                      <a:endParaRPr/>
                    </a:p>
                  </p:txBody>
                </p:sp>
                <p:sp>
                  <p:nvSpPr>
                    <p:cNvPr id="98" name="object 43"/>
                    <p:cNvSpPr/>
                    <p:nvPr/>
                  </p:nvSpPr>
                  <p:spPr>
                    <a:xfrm>
                      <a:off x="13799695" y="6766296"/>
                      <a:ext cx="3299460" cy="14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9459" h="149225">
                          <a:moveTo>
                            <a:pt x="3298862" y="0"/>
                          </a:moveTo>
                          <a:lnTo>
                            <a:pt x="0" y="0"/>
                          </a:lnTo>
                          <a:lnTo>
                            <a:pt x="0" y="149210"/>
                          </a:lnTo>
                          <a:lnTo>
                            <a:pt x="3298862" y="149210"/>
                          </a:lnTo>
                          <a:lnTo>
                            <a:pt x="3298862" y="0"/>
                          </a:lnTo>
                          <a:close/>
                        </a:path>
                      </a:pathLst>
                    </a:custGeom>
                    <a:solidFill>
                      <a:srgbClr val="0D596E"/>
                    </a:solidFill>
                  </p:spPr>
                  <p:txBody>
                    <a:bodyPr wrap="square" lIns="0" tIns="0" rIns="0" bIns="0" rtlCol="0"/>
                    <a:lstStyle/>
                    <a:p>
                      <a:endParaRPr/>
                    </a:p>
                  </p:txBody>
                </p:sp>
                <p:sp>
                  <p:nvSpPr>
                    <p:cNvPr id="99" name="object 45"/>
                    <p:cNvSpPr/>
                    <p:nvPr/>
                  </p:nvSpPr>
                  <p:spPr>
                    <a:xfrm>
                      <a:off x="13799704" y="8407618"/>
                      <a:ext cx="2458720" cy="149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58719" h="149225">
                          <a:moveTo>
                            <a:pt x="2458364" y="0"/>
                          </a:moveTo>
                          <a:lnTo>
                            <a:pt x="0" y="0"/>
                          </a:lnTo>
                          <a:lnTo>
                            <a:pt x="0" y="149210"/>
                          </a:lnTo>
                          <a:lnTo>
                            <a:pt x="2458364" y="149210"/>
                          </a:lnTo>
                          <a:lnTo>
                            <a:pt x="2458364" y="0"/>
                          </a:lnTo>
                          <a:close/>
                        </a:path>
                      </a:pathLst>
                    </a:custGeom>
                    <a:solidFill>
                      <a:srgbClr val="0D596E"/>
                    </a:solidFill>
                  </p:spPr>
                  <p:txBody>
                    <a:bodyPr wrap="square" lIns="0" tIns="0" rIns="0" bIns="0" rtlCol="0"/>
                    <a:lstStyle/>
                    <a:p>
                      <a:endParaRPr/>
                    </a:p>
                  </p:txBody>
                </p:sp>
              </p:grpSp>
              <p:sp>
                <p:nvSpPr>
                  <p:cNvPr id="91" name="object 46"/>
                  <p:cNvSpPr/>
                  <p:nvPr/>
                </p:nvSpPr>
                <p:spPr>
                  <a:xfrm>
                    <a:off x="14839323" y="6720907"/>
                    <a:ext cx="1196975" cy="11353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6975" h="1135379">
                        <a:moveTo>
                          <a:pt x="405851" y="0"/>
                        </a:moveTo>
                        <a:lnTo>
                          <a:pt x="0" y="0"/>
                        </a:lnTo>
                        <a:lnTo>
                          <a:pt x="0" y="1135253"/>
                        </a:lnTo>
                        <a:lnTo>
                          <a:pt x="405851" y="1135253"/>
                        </a:lnTo>
                        <a:lnTo>
                          <a:pt x="487955" y="1133740"/>
                        </a:lnTo>
                        <a:lnTo>
                          <a:pt x="564248" y="1129304"/>
                        </a:lnTo>
                        <a:lnTo>
                          <a:pt x="634940" y="1122097"/>
                        </a:lnTo>
                        <a:lnTo>
                          <a:pt x="700240" y="1112273"/>
                        </a:lnTo>
                        <a:lnTo>
                          <a:pt x="760357" y="1099985"/>
                        </a:lnTo>
                        <a:lnTo>
                          <a:pt x="815501" y="1085386"/>
                        </a:lnTo>
                        <a:lnTo>
                          <a:pt x="865880" y="1068630"/>
                        </a:lnTo>
                        <a:lnTo>
                          <a:pt x="911705" y="1049869"/>
                        </a:lnTo>
                        <a:lnTo>
                          <a:pt x="953185" y="1029257"/>
                        </a:lnTo>
                        <a:lnTo>
                          <a:pt x="990529" y="1006947"/>
                        </a:lnTo>
                        <a:lnTo>
                          <a:pt x="1023946" y="983091"/>
                        </a:lnTo>
                        <a:lnTo>
                          <a:pt x="1053646" y="957844"/>
                        </a:lnTo>
                        <a:lnTo>
                          <a:pt x="1102732" y="903788"/>
                        </a:lnTo>
                        <a:lnTo>
                          <a:pt x="1139461" y="846003"/>
                        </a:lnTo>
                        <a:lnTo>
                          <a:pt x="1165508" y="785715"/>
                        </a:lnTo>
                        <a:lnTo>
                          <a:pt x="1182549" y="724148"/>
                        </a:lnTo>
                        <a:lnTo>
                          <a:pt x="1192258" y="662529"/>
                        </a:lnTo>
                        <a:lnTo>
                          <a:pt x="1196310" y="602084"/>
                        </a:lnTo>
                        <a:lnTo>
                          <a:pt x="1196738" y="572684"/>
                        </a:lnTo>
                        <a:lnTo>
                          <a:pt x="1196738" y="552286"/>
                        </a:lnTo>
                        <a:lnTo>
                          <a:pt x="1194886" y="495837"/>
                        </a:lnTo>
                        <a:lnTo>
                          <a:pt x="1188215" y="437013"/>
                        </a:lnTo>
                        <a:lnTo>
                          <a:pt x="1175050" y="377105"/>
                        </a:lnTo>
                        <a:lnTo>
                          <a:pt x="1153715" y="317398"/>
                        </a:lnTo>
                        <a:lnTo>
                          <a:pt x="1122536" y="259180"/>
                        </a:lnTo>
                        <a:lnTo>
                          <a:pt x="1079838" y="203740"/>
                        </a:lnTo>
                        <a:lnTo>
                          <a:pt x="1023946" y="152365"/>
                        </a:lnTo>
                        <a:lnTo>
                          <a:pt x="990529" y="128604"/>
                        </a:lnTo>
                        <a:lnTo>
                          <a:pt x="953185" y="106342"/>
                        </a:lnTo>
                        <a:lnTo>
                          <a:pt x="911705" y="85740"/>
                        </a:lnTo>
                        <a:lnTo>
                          <a:pt x="865880" y="66959"/>
                        </a:lnTo>
                        <a:lnTo>
                          <a:pt x="815501" y="50160"/>
                        </a:lnTo>
                        <a:lnTo>
                          <a:pt x="760357" y="35504"/>
                        </a:lnTo>
                        <a:lnTo>
                          <a:pt x="700240" y="23151"/>
                        </a:lnTo>
                        <a:lnTo>
                          <a:pt x="634940" y="13264"/>
                        </a:lnTo>
                        <a:lnTo>
                          <a:pt x="564248" y="6002"/>
                        </a:lnTo>
                        <a:lnTo>
                          <a:pt x="487955" y="1527"/>
                        </a:lnTo>
                        <a:lnTo>
                          <a:pt x="40585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</p:grpSp>
        </p:grpSp>
      </p:grpSp>
      <p:grpSp>
        <p:nvGrpSpPr>
          <p:cNvPr id="109" name="object 124"/>
          <p:cNvGrpSpPr/>
          <p:nvPr/>
        </p:nvGrpSpPr>
        <p:grpSpPr>
          <a:xfrm>
            <a:off x="0" y="7232650"/>
            <a:ext cx="13348649" cy="2536825"/>
            <a:chOff x="0" y="6020246"/>
            <a:chExt cx="13675360" cy="2536825"/>
          </a:xfrm>
        </p:grpSpPr>
        <p:sp>
          <p:nvSpPr>
            <p:cNvPr id="110" name="object 125"/>
            <p:cNvSpPr/>
            <p:nvPr/>
          </p:nvSpPr>
          <p:spPr>
            <a:xfrm>
              <a:off x="0" y="6020246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54"/>
                  </a:lnTo>
                  <a:lnTo>
                    <a:pt x="13674976" y="147754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126"/>
            <p:cNvSpPr/>
            <p:nvPr/>
          </p:nvSpPr>
          <p:spPr>
            <a:xfrm>
              <a:off x="0" y="6167990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69"/>
                  </a:lnTo>
                  <a:lnTo>
                    <a:pt x="13674976" y="15186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27"/>
            <p:cNvSpPr/>
            <p:nvPr/>
          </p:nvSpPr>
          <p:spPr>
            <a:xfrm>
              <a:off x="0" y="6467635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59"/>
                  </a:lnTo>
                  <a:lnTo>
                    <a:pt x="13674976" y="15185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128"/>
            <p:cNvSpPr/>
            <p:nvPr/>
          </p:nvSpPr>
          <p:spPr>
            <a:xfrm>
              <a:off x="0" y="6319860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75"/>
                  </a:lnTo>
                  <a:lnTo>
                    <a:pt x="13674976" y="147775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129"/>
            <p:cNvSpPr/>
            <p:nvPr/>
          </p:nvSpPr>
          <p:spPr>
            <a:xfrm>
              <a:off x="0" y="6915014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69"/>
                  </a:lnTo>
                  <a:lnTo>
                    <a:pt x="13674976" y="15186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130"/>
            <p:cNvSpPr/>
            <p:nvPr/>
          </p:nvSpPr>
          <p:spPr>
            <a:xfrm>
              <a:off x="0" y="6767259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54"/>
                  </a:lnTo>
                  <a:lnTo>
                    <a:pt x="13674976" y="147754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131"/>
            <p:cNvSpPr/>
            <p:nvPr/>
          </p:nvSpPr>
          <p:spPr>
            <a:xfrm>
              <a:off x="0" y="6619494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65"/>
                  </a:lnTo>
                  <a:lnTo>
                    <a:pt x="13674976" y="147765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132"/>
            <p:cNvSpPr/>
            <p:nvPr/>
          </p:nvSpPr>
          <p:spPr>
            <a:xfrm>
              <a:off x="0" y="7066884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65"/>
                  </a:lnTo>
                  <a:lnTo>
                    <a:pt x="13674976" y="147765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133"/>
            <p:cNvSpPr/>
            <p:nvPr/>
          </p:nvSpPr>
          <p:spPr>
            <a:xfrm>
              <a:off x="0" y="7214649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54"/>
                  </a:lnTo>
                  <a:lnTo>
                    <a:pt x="13674976" y="147754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134"/>
            <p:cNvSpPr/>
            <p:nvPr/>
          </p:nvSpPr>
          <p:spPr>
            <a:xfrm>
              <a:off x="0" y="7362414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69"/>
                  </a:lnTo>
                  <a:lnTo>
                    <a:pt x="13674976" y="15186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135"/>
            <p:cNvSpPr/>
            <p:nvPr/>
          </p:nvSpPr>
          <p:spPr>
            <a:xfrm>
              <a:off x="0" y="7514294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54"/>
                  </a:lnTo>
                  <a:lnTo>
                    <a:pt x="13674976" y="147754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136"/>
            <p:cNvSpPr/>
            <p:nvPr/>
          </p:nvSpPr>
          <p:spPr>
            <a:xfrm>
              <a:off x="0" y="7662039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59"/>
                  </a:lnTo>
                  <a:lnTo>
                    <a:pt x="13674976" y="15185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137"/>
            <p:cNvSpPr/>
            <p:nvPr/>
          </p:nvSpPr>
          <p:spPr>
            <a:xfrm>
              <a:off x="0" y="7961673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65"/>
                  </a:lnTo>
                  <a:lnTo>
                    <a:pt x="13674976" y="147765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138"/>
            <p:cNvSpPr/>
            <p:nvPr/>
          </p:nvSpPr>
          <p:spPr>
            <a:xfrm>
              <a:off x="0" y="8109439"/>
              <a:ext cx="13675360" cy="152400"/>
            </a:xfrm>
            <a:custGeom>
              <a:avLst/>
              <a:gdLst/>
              <a:ahLst/>
              <a:cxnLst/>
              <a:rect l="l" t="t" r="r" b="b"/>
              <a:pathLst>
                <a:path w="13675360" h="152400">
                  <a:moveTo>
                    <a:pt x="13674976" y="0"/>
                  </a:moveTo>
                  <a:lnTo>
                    <a:pt x="0" y="0"/>
                  </a:lnTo>
                  <a:lnTo>
                    <a:pt x="0" y="151859"/>
                  </a:lnTo>
                  <a:lnTo>
                    <a:pt x="13674976" y="151859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139"/>
            <p:cNvSpPr/>
            <p:nvPr/>
          </p:nvSpPr>
          <p:spPr>
            <a:xfrm>
              <a:off x="0" y="8261298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86"/>
                  </a:lnTo>
                  <a:lnTo>
                    <a:pt x="13674976" y="147786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140"/>
            <p:cNvSpPr/>
            <p:nvPr/>
          </p:nvSpPr>
          <p:spPr>
            <a:xfrm>
              <a:off x="0" y="8409084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54"/>
                  </a:lnTo>
                  <a:lnTo>
                    <a:pt x="13674976" y="147754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141"/>
            <p:cNvSpPr/>
            <p:nvPr/>
          </p:nvSpPr>
          <p:spPr>
            <a:xfrm>
              <a:off x="0" y="7813898"/>
              <a:ext cx="13675360" cy="147955"/>
            </a:xfrm>
            <a:custGeom>
              <a:avLst/>
              <a:gdLst/>
              <a:ahLst/>
              <a:cxnLst/>
              <a:rect l="l" t="t" r="r" b="b"/>
              <a:pathLst>
                <a:path w="13675360" h="147954">
                  <a:moveTo>
                    <a:pt x="13674976" y="0"/>
                  </a:moveTo>
                  <a:lnTo>
                    <a:pt x="0" y="0"/>
                  </a:lnTo>
                  <a:lnTo>
                    <a:pt x="0" y="147775"/>
                  </a:lnTo>
                  <a:lnTo>
                    <a:pt x="13674976" y="147775"/>
                  </a:lnTo>
                  <a:lnTo>
                    <a:pt x="13674976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4" name="object 124">
            <a:extLst>
              <a:ext uri="{FF2B5EF4-FFF2-40B4-BE49-F238E27FC236}">
                <a16:creationId xmlns:a16="http://schemas.microsoft.com/office/drawing/2014/main" id="{C061D660-2701-47EF-A286-33B2B5C4475B}"/>
              </a:ext>
            </a:extLst>
          </p:cNvPr>
          <p:cNvSpPr txBox="1"/>
          <p:nvPr/>
        </p:nvSpPr>
        <p:spPr>
          <a:xfrm>
            <a:off x="10725341" y="6315252"/>
            <a:ext cx="7543800" cy="3629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2650"/>
              </a:lnSpc>
              <a:spcBef>
                <a:spcPts val="130"/>
              </a:spcBef>
            </a:pPr>
            <a:r>
              <a:rPr lang="ru-RU" sz="3200" b="1" dirty="0" smtClean="0">
                <a:latin typeface="Formular" panose="02000000000000000000" pitchFamily="2" charset="-52"/>
                <a:cs typeface="Tahoma"/>
              </a:rPr>
              <a:t>Дорофеев Артём Александрович</a:t>
            </a:r>
            <a:endParaRPr lang="ru-RU" sz="3200" dirty="0">
              <a:latin typeface="Formular" panose="02000000000000000000" pitchFamily="2" charset="-52"/>
              <a:cs typeface="Tahoma"/>
            </a:endParaRPr>
          </a:p>
        </p:txBody>
      </p:sp>
      <p:sp>
        <p:nvSpPr>
          <p:cNvPr id="57" name="Заголовок 1">
            <a:extLst>
              <a:ext uri="{FF2B5EF4-FFF2-40B4-BE49-F238E27FC236}">
                <a16:creationId xmlns:a16="http://schemas.microsoft.com/office/drawing/2014/main" id="{AB62D73D-A4BF-4462-858C-28B05F6EA3ED}"/>
              </a:ext>
            </a:extLst>
          </p:cNvPr>
          <p:cNvSpPr txBox="1">
            <a:spLocks/>
          </p:cNvSpPr>
          <p:nvPr/>
        </p:nvSpPr>
        <p:spPr>
          <a:xfrm>
            <a:off x="1670050" y="1311275"/>
            <a:ext cx="17297400" cy="15240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sz="15750" b="1" i="0">
                <a:solidFill>
                  <a:srgbClr val="004254"/>
                </a:solidFill>
                <a:latin typeface="Tahoma"/>
                <a:ea typeface="+mj-ea"/>
                <a:cs typeface="Tahoma"/>
              </a:defRPr>
            </a:lvl1pPr>
          </a:lstStyle>
          <a:p>
            <a:r>
              <a:rPr lang="ru-RU" sz="6000" kern="0" spc="-200" dirty="0" smtClean="0">
                <a:solidFill>
                  <a:srgbClr val="005970"/>
                </a:solidFill>
                <a:latin typeface="Formular" panose="02000000000000000000" pitchFamily="2" charset="-52"/>
              </a:rPr>
              <a:t>Аналитический отчет по</a:t>
            </a:r>
            <a:r>
              <a:rPr lang="ru-RU" sz="6000" kern="0" spc="-200" dirty="0" smtClean="0">
                <a:solidFill>
                  <a:srgbClr val="005970"/>
                </a:solidFill>
                <a:latin typeface="Formular" panose="02000000000000000000" pitchFamily="2" charset="-52"/>
              </a:rPr>
              <a:t> исследованию </a:t>
            </a:r>
            <a:r>
              <a:rPr lang="ru-RU" sz="6000" kern="0" spc="-200" dirty="0">
                <a:latin typeface="Formular" panose="020B0604020202020204" charset="-52"/>
              </a:rPr>
              <a:t>рынка образовательных онлайн-продуктов</a:t>
            </a:r>
            <a:endParaRPr lang="ru-RU" sz="6000" kern="0" spc="-200" dirty="0">
              <a:solidFill>
                <a:srgbClr val="005970"/>
              </a:solidFill>
              <a:latin typeface="Formular" panose="02000000000000000000" pitchFamily="2" charset="-52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B9DF69-EFFD-4811-936B-3630CBBF02A6}"/>
              </a:ext>
            </a:extLst>
          </p:cNvPr>
          <p:cNvSpPr txBox="1"/>
          <p:nvPr/>
        </p:nvSpPr>
        <p:spPr>
          <a:xfrm>
            <a:off x="1670050" y="5878193"/>
            <a:ext cx="75438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</a:rPr>
              <a:t>ГК </a:t>
            </a:r>
            <a:r>
              <a:rPr lang="ru-RU" sz="3200" b="1" kern="0" spc="-200" dirty="0">
                <a:solidFill>
                  <a:srgbClr val="005970"/>
                </a:solidFill>
                <a:latin typeface="Formular" panose="02000000000000000000" pitchFamily="2" charset="-52"/>
              </a:rPr>
              <a:t>«</a:t>
            </a:r>
            <a:r>
              <a:rPr lang="ru-RU" sz="3200" b="1" kern="0" spc="-200" dirty="0" err="1">
                <a:solidFill>
                  <a:srgbClr val="005970"/>
                </a:solidFill>
                <a:latin typeface="Formular" panose="02000000000000000000" pitchFamily="2" charset="-52"/>
              </a:rPr>
              <a:t>Лайтинг</a:t>
            </a:r>
            <a:r>
              <a:rPr lang="ru-RU" sz="3200" b="1" kern="0" spc="-200" dirty="0">
                <a:solidFill>
                  <a:srgbClr val="005970"/>
                </a:solidFill>
                <a:latin typeface="Formular" panose="02000000000000000000" pitchFamily="2" charset="-52"/>
              </a:rPr>
              <a:t> Бизнес </a:t>
            </a:r>
            <a:r>
              <a:rPr lang="ru-RU" sz="32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</a:rPr>
              <a:t>Консалтинг» </a:t>
            </a:r>
            <a:r>
              <a:rPr lang="ru-RU" sz="32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</a:rPr>
              <a:t>— ноябрь 2022  г.</a:t>
            </a:r>
            <a:endParaRPr lang="ru-RU" sz="3200" b="1" kern="0" spc="-200" dirty="0">
              <a:solidFill>
                <a:srgbClr val="005970"/>
              </a:solidFill>
              <a:latin typeface="Formular" panose="020000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60267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70050" y="1835880"/>
            <a:ext cx="15544800" cy="2405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исследования </a:t>
            </a:r>
            <a:endParaRPr lang="ru-RU" sz="4400" b="1" kern="0" spc="-200" dirty="0" smtClean="0"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Обработка 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данных</a:t>
            </a: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  <a:endParaRPr lang="ru-RU" sz="4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670050" y="4477612"/>
            <a:ext cx="9067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1. Были изучены </a:t>
            </a:r>
            <a:r>
              <a:rPr lang="ru-RU" sz="3600" dirty="0" err="1" smtClean="0"/>
              <a:t>датасеты</a:t>
            </a:r>
            <a:r>
              <a:rPr lang="ru-RU" sz="3600" dirty="0" smtClean="0"/>
              <a:t> с пом. библиотеки </a:t>
            </a:r>
            <a:r>
              <a:rPr lang="en-US" sz="3600" dirty="0" smtClean="0"/>
              <a:t>Pandas </a:t>
            </a:r>
            <a:r>
              <a:rPr lang="ru-RU" sz="3600" dirty="0" smtClean="0"/>
              <a:t>в </a:t>
            </a:r>
            <a:r>
              <a:rPr lang="en-US" sz="3600" dirty="0" smtClean="0"/>
              <a:t>Google </a:t>
            </a:r>
            <a:r>
              <a:rPr lang="en-US" sz="3600" dirty="0" err="1" smtClean="0"/>
              <a:t>Colab</a:t>
            </a:r>
            <a:r>
              <a:rPr lang="ru-RU" sz="3600" dirty="0" smtClean="0"/>
              <a:t>, их размер, пропуски</a:t>
            </a:r>
            <a:r>
              <a:rPr lang="en-US" sz="3600" dirty="0" smtClean="0"/>
              <a:t>, </a:t>
            </a:r>
            <a:endParaRPr lang="ru-RU" sz="3600" dirty="0" smtClean="0"/>
          </a:p>
          <a:p>
            <a:r>
              <a:rPr lang="ru-RU" sz="3600" dirty="0" smtClean="0"/>
              <a:t>тип данных</a:t>
            </a:r>
          </a:p>
          <a:p>
            <a:pPr marL="742950" indent="-742950">
              <a:buAutoNum type="arabicPeriod"/>
            </a:pPr>
            <a:endParaRPr lang="ru-RU" sz="3600" dirty="0" smtClean="0"/>
          </a:p>
          <a:p>
            <a:r>
              <a:rPr lang="ru-RU" sz="3600" dirty="0" smtClean="0"/>
              <a:t>2. Проведен анализ и визуализация колонок </a:t>
            </a:r>
            <a:r>
              <a:rPr lang="ru-RU" sz="3600" dirty="0"/>
              <a:t>с пом. библиотеки </a:t>
            </a:r>
            <a:r>
              <a:rPr lang="en-US" sz="3600" dirty="0" err="1" smtClean="0"/>
              <a:t>Matplotlib</a:t>
            </a:r>
            <a:r>
              <a:rPr lang="en-US" sz="3600" dirty="0" smtClean="0"/>
              <a:t>, </a:t>
            </a:r>
            <a:r>
              <a:rPr lang="en-US" sz="3600" dirty="0" err="1" smtClean="0"/>
              <a:t>Seaborn</a:t>
            </a:r>
            <a:r>
              <a:rPr lang="en-US" sz="3600" dirty="0" smtClean="0"/>
              <a:t> </a:t>
            </a:r>
            <a:r>
              <a:rPr lang="ru-RU" sz="3600" dirty="0"/>
              <a:t>в </a:t>
            </a:r>
            <a:r>
              <a:rPr lang="en-US" sz="3600" dirty="0"/>
              <a:t>Google </a:t>
            </a:r>
            <a:r>
              <a:rPr lang="en-US" sz="3600" dirty="0" err="1"/>
              <a:t>Colab</a:t>
            </a:r>
            <a:endParaRPr lang="ru-RU" sz="3600" dirty="0" smtClean="0"/>
          </a:p>
          <a:p>
            <a:endParaRPr lang="ru-RU" sz="3600" dirty="0" smtClean="0"/>
          </a:p>
          <a:p>
            <a:r>
              <a:rPr lang="ru-RU" sz="3600" dirty="0" smtClean="0"/>
              <a:t>3. Проведен анализ взаимосвязей колонок</a:t>
            </a:r>
          </a:p>
          <a:p>
            <a:endParaRPr lang="ru-RU" sz="3600" dirty="0" smtClean="0"/>
          </a:p>
          <a:p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5650" y="1515896"/>
            <a:ext cx="6396994" cy="328962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250" y="4925149"/>
            <a:ext cx="3810000" cy="28046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2487" y="4925149"/>
            <a:ext cx="4930455" cy="285407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9362" y="7898850"/>
            <a:ext cx="4572000" cy="306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8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58937" y="1818316"/>
            <a:ext cx="10450513" cy="1578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исследования </a:t>
            </a:r>
            <a:endParaRPr lang="ru-RU" sz="4400" b="1" kern="0" spc="-200" dirty="0" smtClean="0"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Статистическое 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исследование данных</a:t>
            </a: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  <a:endParaRPr lang="ru-RU" sz="4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76962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289050" y="3437533"/>
            <a:ext cx="9677400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ru-RU" sz="3600" dirty="0" smtClean="0"/>
              <a:t>Проанализирован тип данных по колонкам</a:t>
            </a:r>
          </a:p>
          <a:p>
            <a:pPr marL="742950" indent="-742950">
              <a:buAutoNum type="arabicPeriod"/>
            </a:pPr>
            <a:endParaRPr lang="ru-RU" sz="1400" dirty="0" smtClean="0"/>
          </a:p>
          <a:p>
            <a:r>
              <a:rPr lang="ru-RU" sz="3600" dirty="0" smtClean="0"/>
              <a:t>2. Проведена проверка гипотез о нормальности распределения количественных данных</a:t>
            </a:r>
          </a:p>
          <a:p>
            <a:endParaRPr lang="ru-RU" sz="1400" dirty="0" smtClean="0"/>
          </a:p>
          <a:p>
            <a:r>
              <a:rPr lang="ru-RU" sz="3600" dirty="0" smtClean="0"/>
              <a:t>3. Проведена оценка стат. значимости взаимосвязей между показателями</a:t>
            </a:r>
          </a:p>
          <a:p>
            <a:endParaRPr lang="ru-RU" sz="1400" dirty="0" smtClean="0"/>
          </a:p>
          <a:p>
            <a:r>
              <a:rPr lang="ru-RU" sz="3600" dirty="0" smtClean="0"/>
              <a:t>4. Произведено сравнение зарплаты по группам навыков и стоимости курсов по категориям </a:t>
            </a:r>
            <a:r>
              <a:rPr lang="en-US" sz="3600" dirty="0" smtClean="0"/>
              <a:t>IT (</a:t>
            </a:r>
            <a:r>
              <a:rPr lang="ru-RU" sz="3600" dirty="0" smtClean="0"/>
              <a:t>разработка и аналитика</a:t>
            </a:r>
            <a:r>
              <a:rPr lang="en-US" sz="3600" dirty="0" smtClean="0"/>
              <a:t>)</a:t>
            </a:r>
            <a:endParaRPr lang="ru-RU" sz="3600" dirty="0" smtClean="0"/>
          </a:p>
          <a:p>
            <a:endParaRPr lang="ru-RU" sz="1400" dirty="0"/>
          </a:p>
          <a:p>
            <a:r>
              <a:rPr lang="ru-RU" sz="3600" dirty="0" smtClean="0"/>
              <a:t>5. Сформулировали и проверили гипотезу о влиянии категориального фактора на ЗП и рейтинг курса</a:t>
            </a:r>
          </a:p>
          <a:p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4250" y="2419724"/>
            <a:ext cx="6030167" cy="250542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9333" y="5053067"/>
            <a:ext cx="4374347" cy="406916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6450" y="6193048"/>
            <a:ext cx="4267200" cy="35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43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44650" y="2088753"/>
            <a:ext cx="6578600" cy="1578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исследования </a:t>
            </a:r>
            <a:endParaRPr lang="ru-RU" sz="4400" b="1" kern="0" spc="-200" dirty="0" smtClean="0"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Интерпретация 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данных</a:t>
            </a: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  <a:endParaRPr lang="ru-RU" sz="4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65532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365250" y="4255502"/>
            <a:ext cx="16916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1. Выбрана описательная модель анализа текущей ситуации на рынке труда и онлайн-образования</a:t>
            </a:r>
          </a:p>
          <a:p>
            <a:pPr marL="742950" indent="-742950">
              <a:buAutoNum type="arabicPeriod"/>
            </a:pPr>
            <a:endParaRPr lang="ru-RU" sz="1400" dirty="0" smtClean="0"/>
          </a:p>
          <a:p>
            <a:r>
              <a:rPr lang="ru-RU" sz="3600" dirty="0" smtClean="0"/>
              <a:t>2. Собрана необходимая информация для анализа </a:t>
            </a:r>
            <a:r>
              <a:rPr lang="ru-RU" sz="3600" dirty="0" err="1" smtClean="0"/>
              <a:t>парсингом</a:t>
            </a:r>
            <a:r>
              <a:rPr lang="ru-RU" sz="3600" dirty="0" smtClean="0"/>
              <a:t> и из вторичных источников</a:t>
            </a:r>
          </a:p>
          <a:p>
            <a:endParaRPr lang="ru-RU" sz="1400" dirty="0" smtClean="0"/>
          </a:p>
          <a:p>
            <a:r>
              <a:rPr lang="ru-RU" sz="3600" dirty="0" smtClean="0"/>
              <a:t>3. Выделены наиболее важные данные для описания текущей ситуации</a:t>
            </a:r>
          </a:p>
          <a:p>
            <a:endParaRPr lang="ru-RU" sz="1400" dirty="0" smtClean="0"/>
          </a:p>
          <a:p>
            <a:r>
              <a:rPr lang="ru-RU" sz="3600" dirty="0" smtClean="0"/>
              <a:t>4. Сделаны выводы на основе существующих данных</a:t>
            </a:r>
          </a:p>
          <a:p>
            <a:endParaRPr lang="ru-RU" sz="1400" dirty="0"/>
          </a:p>
          <a:p>
            <a:r>
              <a:rPr lang="ru-RU" sz="3600" dirty="0" smtClean="0"/>
              <a:t>5. Подготовлены рекомендации для практических решений</a:t>
            </a:r>
          </a:p>
          <a:p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447403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65532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70050" y="1793296"/>
            <a:ext cx="9220200" cy="1578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исследования </a:t>
            </a:r>
            <a:endParaRPr lang="ru-RU" sz="4400" b="1" kern="0" spc="-200" dirty="0" smtClean="0"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Оформление 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результатов анализа: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584450" y="4115211"/>
            <a:ext cx="73914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1. Оформлена презентация с результатами исследования в </a:t>
            </a:r>
            <a:r>
              <a:rPr lang="en-US" sz="3600" dirty="0" smtClean="0"/>
              <a:t>MS Power Point</a:t>
            </a:r>
            <a:endParaRPr lang="ru-RU" sz="3600" dirty="0" smtClean="0"/>
          </a:p>
          <a:p>
            <a:pPr marL="742950" indent="-742950">
              <a:buAutoNum type="arabicPeriod"/>
            </a:pPr>
            <a:endParaRPr lang="ru-RU" sz="3600" dirty="0" smtClean="0"/>
          </a:p>
          <a:p>
            <a:pPr marL="742950" indent="-742950">
              <a:buAutoNum type="arabicPeriod"/>
            </a:pPr>
            <a:endParaRPr lang="ru-RU" sz="3600" dirty="0" smtClean="0"/>
          </a:p>
          <a:p>
            <a:pPr marL="742950" indent="-742950">
              <a:buAutoNum type="arabicPeriod"/>
            </a:pPr>
            <a:endParaRPr lang="ru-RU" sz="1400" dirty="0" smtClean="0"/>
          </a:p>
          <a:p>
            <a:r>
              <a:rPr lang="ru-RU" sz="3600" dirty="0" smtClean="0"/>
              <a:t>2. Записано короткое видео с обзором результатов исследования</a:t>
            </a:r>
          </a:p>
          <a:p>
            <a:endParaRPr lang="ru-RU" sz="1400" dirty="0" smtClean="0"/>
          </a:p>
          <a:p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996795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56966985-FB2F-42ED-A814-675F9415922E}"/>
              </a:ext>
            </a:extLst>
          </p:cNvPr>
          <p:cNvSpPr txBox="1"/>
          <p:nvPr/>
        </p:nvSpPr>
        <p:spPr>
          <a:xfrm>
            <a:off x="1668462" y="1413695"/>
            <a:ext cx="16113125" cy="9417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Гипотеза исследования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 smtClean="0"/>
              <a:t>A) </a:t>
            </a:r>
            <a:r>
              <a:rPr lang="ru-RU" sz="3600" dirty="0" smtClean="0"/>
              <a:t>Выявление конкурентной стоимости: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 smtClean="0"/>
              <a:t>Гипотеза 0: наличие у школы диплома государственного образца никак не влияет на цену курса</a:t>
            </a:r>
            <a:endParaRPr lang="ru-RU" sz="3600" dirty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/>
              <a:t>Гипотеза 0: </a:t>
            </a:r>
            <a:r>
              <a:rPr lang="ru-RU" sz="3600" dirty="0" smtClean="0"/>
              <a:t>продолжительность обучения </a:t>
            </a:r>
            <a:r>
              <a:rPr lang="ru-RU" sz="3600" dirty="0"/>
              <a:t>не имеет корреляцию со стоимостью </a:t>
            </a:r>
            <a:r>
              <a:rPr lang="ru-RU" sz="3600" dirty="0" smtClean="0"/>
              <a:t>курса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Б) Определение покупательской способности:</a:t>
            </a:r>
            <a:endParaRPr lang="ru-RU" sz="3600" dirty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/>
              <a:t>Гипотеза 0: </a:t>
            </a:r>
            <a:r>
              <a:rPr lang="ru-RU" sz="3600" dirty="0" smtClean="0"/>
              <a:t>Рейтинг курса не имеет корреляцию со стоимостью курса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В) Выявление востребованных ключевых навыков: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FontTx/>
              <a:buAutoNum type="arabicPeriod"/>
            </a:pPr>
            <a:r>
              <a:rPr lang="ru-RU" sz="3600" dirty="0"/>
              <a:t>Гипотеза 0: </a:t>
            </a:r>
            <a:r>
              <a:rPr lang="ru-RU" sz="3600" dirty="0" smtClean="0"/>
              <a:t>наличие навыка </a:t>
            </a:r>
            <a:r>
              <a:rPr lang="en-US" sz="3600" dirty="0" smtClean="0"/>
              <a:t>Java</a:t>
            </a:r>
            <a:r>
              <a:rPr lang="ru-RU" sz="3600" dirty="0" smtClean="0"/>
              <a:t> </a:t>
            </a:r>
            <a:r>
              <a:rPr lang="ru-RU" sz="3600" dirty="0"/>
              <a:t>никак не влияет на цену </a:t>
            </a:r>
            <a:r>
              <a:rPr lang="ru-RU" sz="3600" dirty="0" smtClean="0"/>
              <a:t>курса</a:t>
            </a:r>
            <a:r>
              <a:rPr lang="en-US" sz="3600" dirty="0" smtClean="0"/>
              <a:t> </a:t>
            </a:r>
            <a:r>
              <a:rPr lang="ru-RU" sz="3600" dirty="0" smtClean="0"/>
              <a:t>и на уровень зарплаты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FontTx/>
              <a:buAutoNum type="arabicPeriod"/>
            </a:pPr>
            <a:r>
              <a:rPr lang="ru-RU" sz="3600" dirty="0"/>
              <a:t>Гипотеза 0: наличие навыка </a:t>
            </a:r>
            <a:r>
              <a:rPr lang="en-US" sz="3600" dirty="0" err="1" smtClean="0"/>
              <a:t>PosgreSQL</a:t>
            </a:r>
            <a:r>
              <a:rPr lang="ru-RU" sz="3600" dirty="0" smtClean="0"/>
              <a:t> </a:t>
            </a:r>
            <a:r>
              <a:rPr lang="ru-RU" sz="3600" dirty="0"/>
              <a:t>никак не влияет на цену курса</a:t>
            </a:r>
            <a:r>
              <a:rPr lang="en-US" sz="3600" dirty="0"/>
              <a:t> </a:t>
            </a:r>
            <a:r>
              <a:rPr lang="ru-RU" sz="3600" dirty="0"/>
              <a:t>и на уровень </a:t>
            </a:r>
            <a:r>
              <a:rPr lang="ru-RU" sz="3600" dirty="0" smtClean="0"/>
              <a:t>зарплаты</a:t>
            </a:r>
            <a:endParaRPr lang="ru-RU" sz="36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68462" y="363026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2756455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56966985-FB2F-42ED-A814-675F9415922E}"/>
              </a:ext>
            </a:extLst>
          </p:cNvPr>
          <p:cNvSpPr txBox="1"/>
          <p:nvPr/>
        </p:nvSpPr>
        <p:spPr>
          <a:xfrm>
            <a:off x="1635124" y="2202567"/>
            <a:ext cx="16113125" cy="5947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Метод(ы</a:t>
            </a: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 проверки гипотезы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 smtClean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 smtClean="0"/>
              <a:t>Метод описательной статистики</a:t>
            </a:r>
            <a:endParaRPr lang="en-US" sz="3600" dirty="0" smtClean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ru-RU" sz="3600" dirty="0" smtClean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 smtClean="0"/>
              <a:t>Статистические критерии сравнения групп</a:t>
            </a:r>
            <a:endParaRPr lang="en-US" sz="3600" dirty="0" smtClean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ru-RU" sz="3600" dirty="0" smtClean="0"/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 smtClean="0"/>
              <a:t>Корреляционный анализ числовых данных</a:t>
            </a:r>
            <a:endParaRPr lang="ru-RU" sz="3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3698045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39887" y="2132334"/>
            <a:ext cx="171450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проверки гипотезы (графическое представление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7894243"/>
            <a:ext cx="17145000" cy="269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результатов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По результатам статистической оценки отвергаем Н0 гипотезу об отсутствии связи стоимости курса с наличием у школы диплома государственного образца. Категориальный признак имеет статистически значимое влияние на стоимость</a:t>
            </a:r>
            <a:endParaRPr lang="ru-RU" sz="3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850" y="3539076"/>
            <a:ext cx="6125430" cy="38772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450" y="3862654"/>
            <a:ext cx="10276224" cy="32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42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39887" y="2132334"/>
            <a:ext cx="171450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проверки гипотезы (графическое представление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7894243"/>
            <a:ext cx="17145000" cy="269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результатов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По результатам статистической оценки отвергаем Н0 гипотезу об отсутствии корреляции стоимости курса с продолжительностью обучения. Между двумя количественными признаками имеется корреляционная зависимость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50" y="3077354"/>
            <a:ext cx="4800600" cy="453133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1162" y="3401696"/>
            <a:ext cx="8365887" cy="433107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050" y="4095641"/>
            <a:ext cx="4664313" cy="320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44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39887" y="2132334"/>
            <a:ext cx="171450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проверки гипотезы (графическое представление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7894243"/>
            <a:ext cx="17145000" cy="269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результатов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/>
              <a:t>По результатам статистической оценки отвергаем Н0 гипотезу об отсутствии корреляции стоимости курса с </a:t>
            </a:r>
            <a:r>
              <a:rPr lang="ru-RU" sz="3600" dirty="0" smtClean="0"/>
              <a:t>рейтингом курса. </a:t>
            </a:r>
            <a:r>
              <a:rPr lang="ru-RU" sz="3600" dirty="0"/>
              <a:t>Между </a:t>
            </a:r>
            <a:r>
              <a:rPr lang="ru-RU" sz="3600" dirty="0" smtClean="0"/>
              <a:t>количественной и ранговой переменной </a:t>
            </a:r>
            <a:r>
              <a:rPr lang="ru-RU" sz="3600" dirty="0"/>
              <a:t>имеется корреляционная зависимость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3050296"/>
            <a:ext cx="4661128" cy="446407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400" y="3018170"/>
            <a:ext cx="6705600" cy="516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7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39887" y="2132334"/>
            <a:ext cx="171450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проверки гипотезы (графическое представление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7894243"/>
            <a:ext cx="17145000" cy="269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результатов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/>
              <a:t>По результатам статистической оценки отвергаем Н0 гипотезу об отсутствии связи </a:t>
            </a:r>
            <a:r>
              <a:rPr lang="ru-RU" sz="3600" dirty="0" smtClean="0"/>
              <a:t>стоимости курса и заработной платы </a:t>
            </a:r>
            <a:r>
              <a:rPr lang="ru-RU" sz="3600" dirty="0"/>
              <a:t>с владением </a:t>
            </a:r>
            <a:r>
              <a:rPr lang="ru-RU" sz="3600" dirty="0" err="1"/>
              <a:t>Java</a:t>
            </a:r>
            <a:r>
              <a:rPr lang="ru-RU" sz="3600" dirty="0"/>
              <a:t>. Категориальный признак имеет статистически значимое влияние на </a:t>
            </a:r>
            <a:r>
              <a:rPr lang="ru-RU" sz="3600" dirty="0" smtClean="0"/>
              <a:t>и на стоимость и на зарплату.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2955650"/>
            <a:ext cx="6277851" cy="469648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650" y="2974110"/>
            <a:ext cx="6001588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207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278527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441450" y="2219814"/>
            <a:ext cx="18288000" cy="7602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B0604020202020204" charset="-52"/>
                <a:ea typeface="+mj-ea"/>
                <a:cs typeface="Tahoma"/>
              </a:rPr>
              <a:t>Название</a:t>
            </a:r>
            <a:r>
              <a:rPr lang="ru-RU" sz="4400" b="1" kern="0" spc="-200" dirty="0">
                <a:solidFill>
                  <a:srgbClr val="005970"/>
                </a:solidFill>
                <a:latin typeface="+mj-lt"/>
                <a:ea typeface="+mj-ea"/>
                <a:cs typeface="Tahoma"/>
              </a:rPr>
              <a:t> </a:t>
            </a:r>
            <a:r>
              <a:rPr lang="ru-RU" sz="4400" b="1" kern="0" spc="-200" dirty="0">
                <a:solidFill>
                  <a:srgbClr val="005970"/>
                </a:solidFill>
                <a:latin typeface="Formular" panose="020B0604020202020204" charset="-52"/>
                <a:ea typeface="+mj-ea"/>
                <a:cs typeface="Tahoma"/>
              </a:rPr>
              <a:t>проекта: </a:t>
            </a:r>
            <a:endParaRPr lang="ru-RU" sz="4400" b="1" kern="0" spc="-200" dirty="0" smtClean="0">
              <a:solidFill>
                <a:srgbClr val="005970"/>
              </a:solidFill>
              <a:latin typeface="Formular" panose="020B0604020202020204" charset="-52"/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1200"/>
              </a:spcAft>
            </a:pPr>
            <a:endParaRPr lang="ru-RU" sz="4400" b="1" kern="0" spc="-200" dirty="0" smtClean="0">
              <a:solidFill>
                <a:srgbClr val="005970"/>
              </a:solidFill>
              <a:latin typeface="Formular" panose="020B0604020202020204" charset="-52"/>
              <a:ea typeface="+mj-ea"/>
              <a:cs typeface="Tahoma"/>
            </a:endParaRPr>
          </a:p>
          <a:p>
            <a:pPr algn="ctr">
              <a:lnSpc>
                <a:spcPct val="107000"/>
              </a:lnSpc>
              <a:spcAft>
                <a:spcPts val="1200"/>
              </a:spcAft>
            </a:pPr>
            <a:r>
              <a:rPr lang="ru-RU" sz="4000" b="1" kern="0" spc="-200" dirty="0" smtClean="0">
                <a:latin typeface="Formular" panose="020B0604020202020204" charset="-52"/>
                <a:ea typeface="+mj-ea"/>
                <a:cs typeface="Tahoma"/>
              </a:rPr>
              <a:t>«Оценка </a:t>
            </a:r>
            <a:r>
              <a:rPr lang="ru-RU" sz="4000" b="1" kern="0" spc="-200" dirty="0">
                <a:latin typeface="Formular" panose="020B0604020202020204" charset="-52"/>
                <a:ea typeface="+mj-ea"/>
                <a:cs typeface="Tahoma"/>
              </a:rPr>
              <a:t>рынка образовательных онлайн-продуктов для </a:t>
            </a:r>
            <a:r>
              <a:rPr lang="ru-RU" sz="4000" b="1" kern="0" spc="-200" dirty="0" smtClean="0">
                <a:latin typeface="Formular" panose="020B0604020202020204" charset="-52"/>
                <a:ea typeface="+mj-ea"/>
                <a:cs typeface="Tahoma"/>
              </a:rPr>
              <a:t>IT-специалистов»</a:t>
            </a:r>
            <a:endParaRPr lang="ru-RU" sz="4000" b="1" kern="0" spc="-200" dirty="0">
              <a:latin typeface="Formular" panose="020B0604020202020204" charset="-52"/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1200"/>
              </a:spcAft>
            </a:pPr>
            <a:endParaRPr lang="ru-RU" sz="4400" kern="0" spc="-200" dirty="0" smtClean="0">
              <a:latin typeface="Formular" panose="020B0604020202020204" charset="-52"/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4400" kern="0" spc="-200" dirty="0" smtClean="0">
                <a:latin typeface="Formular" panose="020B0604020202020204" charset="-52"/>
                <a:ea typeface="+mj-ea"/>
                <a:cs typeface="Tahoma"/>
              </a:rPr>
              <a:t>Бизнес-цель </a:t>
            </a:r>
            <a:r>
              <a:rPr lang="ru-RU" sz="4400" kern="0" spc="-200" dirty="0">
                <a:latin typeface="Formular" panose="020B0604020202020204" charset="-52"/>
                <a:ea typeface="+mj-ea"/>
                <a:cs typeface="Tahoma"/>
              </a:rPr>
              <a:t>заказчика</a:t>
            </a:r>
            <a:r>
              <a:rPr lang="ru-RU" sz="4400" kern="0" spc="-200" dirty="0" smtClean="0">
                <a:latin typeface="Formular" panose="020B0604020202020204" charset="-52"/>
                <a:ea typeface="+mj-ea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dirty="0" smtClean="0"/>
              <a:t>«Создание </a:t>
            </a:r>
            <a:r>
              <a:rPr lang="ru-RU" sz="3600" b="1" dirty="0"/>
              <a:t>востребованных</a:t>
            </a:r>
            <a:r>
              <a:rPr lang="ru-RU" sz="3600" dirty="0"/>
              <a:t> обучающих программ, </a:t>
            </a:r>
            <a:r>
              <a:rPr lang="ru-RU" sz="3600" dirty="0" smtClean="0"/>
              <a:t>соответствующих </a:t>
            </a:r>
            <a:r>
              <a:rPr lang="ru-RU" sz="3600" dirty="0"/>
              <a:t>потребностям рынка труда и </a:t>
            </a:r>
            <a:r>
              <a:rPr lang="ru-RU" sz="3600" b="1" dirty="0"/>
              <a:t>требованиям </a:t>
            </a:r>
            <a:r>
              <a:rPr lang="ru-RU" sz="3600" b="1" dirty="0" smtClean="0"/>
              <a:t>работодателей</a:t>
            </a:r>
            <a:r>
              <a:rPr lang="ru-RU" sz="3600" dirty="0" smtClean="0"/>
              <a:t>, для </a:t>
            </a:r>
            <a:r>
              <a:rPr lang="ru-RU" sz="3600" dirty="0"/>
              <a:t>подготовки </a:t>
            </a:r>
            <a:r>
              <a:rPr lang="ru-RU" sz="3600" dirty="0" smtClean="0"/>
              <a:t>IT-кадров.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dirty="0" smtClean="0"/>
              <a:t>При </a:t>
            </a:r>
            <a:r>
              <a:rPr lang="ru-RU" sz="3600" dirty="0"/>
              <a:t>этом цена курсов должна быть </a:t>
            </a:r>
            <a:r>
              <a:rPr lang="ru-RU" sz="3600" b="1" dirty="0"/>
              <a:t>конкурентной</a:t>
            </a:r>
            <a:r>
              <a:rPr lang="ru-RU" sz="3600" dirty="0"/>
              <a:t> и </a:t>
            </a:r>
            <a:r>
              <a:rPr lang="ru-RU" sz="3600" u="sng" dirty="0"/>
              <a:t>соответствовать покупательской способности</a:t>
            </a:r>
            <a:r>
              <a:rPr lang="ru-RU" sz="3600" dirty="0" smtClean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155044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39887" y="2132334"/>
            <a:ext cx="171450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проверки гипотезы (графическое представление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Результаты анализа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7894243"/>
            <a:ext cx="17145000" cy="3290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результатов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/>
              <a:t>По результатам статистической оценки </a:t>
            </a:r>
            <a:r>
              <a:rPr lang="ru-RU" sz="3600" dirty="0" smtClean="0"/>
              <a:t>нет достаточных оснований отвергнуть </a:t>
            </a:r>
            <a:r>
              <a:rPr lang="ru-RU" sz="3600" dirty="0"/>
              <a:t>Н0 гипотезу об отсутствии связи </a:t>
            </a:r>
            <a:r>
              <a:rPr lang="ru-RU" sz="3600" dirty="0" smtClean="0"/>
              <a:t>стоимости курса и заработной платы </a:t>
            </a:r>
            <a:r>
              <a:rPr lang="ru-RU" sz="3600" dirty="0"/>
              <a:t>с владением </a:t>
            </a:r>
            <a:r>
              <a:rPr lang="en-US" sz="3600" dirty="0"/>
              <a:t>PostgreSQL</a:t>
            </a:r>
            <a:r>
              <a:rPr lang="ru-RU" sz="3600" dirty="0" smtClean="0"/>
              <a:t>. Поэтому установить влияние навыка </a:t>
            </a:r>
            <a:r>
              <a:rPr lang="en-US" sz="3600" dirty="0" smtClean="0"/>
              <a:t>PostgreSQL </a:t>
            </a:r>
            <a:r>
              <a:rPr lang="ru-RU" sz="3600" dirty="0" smtClean="0"/>
              <a:t>на цену курса мы не можем.</a:t>
            </a:r>
            <a:endParaRPr lang="ru-RU" sz="3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3059932"/>
            <a:ext cx="6068272" cy="477269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850" y="3021827"/>
            <a:ext cx="6106377" cy="48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39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1856277"/>
            <a:ext cx="170688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Полученные результаты: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Интерпретация данных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6966985-FB2F-42ED-A814-675F9415922E}"/>
              </a:ext>
            </a:extLst>
          </p:cNvPr>
          <p:cNvSpPr txBox="1"/>
          <p:nvPr/>
        </p:nvSpPr>
        <p:spPr>
          <a:xfrm>
            <a:off x="1673225" y="2836169"/>
            <a:ext cx="16113125" cy="7763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1. Установлена зависимость стоимости курсов от наличия диплома государственного образца. В среднем стоимость курсов с гос. дипломом выше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2. Стоимость курса имеет прямую корреляцию со сроком обучения до границы 18 мес. Больший срок обучения </a:t>
            </a:r>
            <a:r>
              <a:rPr lang="ru-RU" sz="3600" dirty="0"/>
              <a:t>имеет большую </a:t>
            </a:r>
            <a:r>
              <a:rPr lang="ru-RU" sz="3600" dirty="0" err="1" smtClean="0"/>
              <a:t>гетероскедастичность</a:t>
            </a:r>
            <a:r>
              <a:rPr lang="ru-RU" sz="3600" dirty="0" smtClean="0"/>
              <a:t> к цене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3. Средний рейтинг курсов имеет корреляцию со стоимостью курса. Стоимость растет до максимального значения рейтинга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4. Навык программирования </a:t>
            </a:r>
            <a:r>
              <a:rPr lang="en-US" sz="3600" dirty="0" smtClean="0"/>
              <a:t>Java </a:t>
            </a:r>
            <a:r>
              <a:rPr lang="ru-RU" sz="3600" dirty="0" smtClean="0"/>
              <a:t>является одновременно влияющим категориальным фактором и на стоимость курса и на уровень зарплаты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5. </a:t>
            </a:r>
            <a:r>
              <a:rPr lang="ru-RU" sz="3600" dirty="0"/>
              <a:t>Навык программирования </a:t>
            </a:r>
            <a:r>
              <a:rPr lang="en-US" sz="3600" dirty="0" err="1" smtClean="0"/>
              <a:t>PosgreSQL</a:t>
            </a:r>
            <a:r>
              <a:rPr lang="en-US" sz="3600" dirty="0" smtClean="0"/>
              <a:t>  </a:t>
            </a:r>
            <a:r>
              <a:rPr lang="ru-RU" sz="3600" dirty="0" smtClean="0"/>
              <a:t>является влияющим категориальным фактором на </a:t>
            </a:r>
            <a:r>
              <a:rPr lang="ru-RU" sz="3600" dirty="0"/>
              <a:t>уровень </a:t>
            </a:r>
            <a:r>
              <a:rPr lang="ru-RU" sz="3600" dirty="0" smtClean="0"/>
              <a:t>зарплаты</a:t>
            </a: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25579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1841961"/>
            <a:ext cx="17068800" cy="768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Рекомендации для Заказчика: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Интерпретация данных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6966985-FB2F-42ED-A814-675F9415922E}"/>
              </a:ext>
            </a:extLst>
          </p:cNvPr>
          <p:cNvSpPr txBox="1"/>
          <p:nvPr/>
        </p:nvSpPr>
        <p:spPr>
          <a:xfrm>
            <a:off x="1673225" y="2836169"/>
            <a:ext cx="16113125" cy="7327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1. Организовать выдачу окончившим курсы диплома государственного образца. Это повышает конкурентные преимущества и конкурентную стоимость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2. Установить срок обучения в интервале от 1,5 года до 2-х лет. Стоимость курсов в этом диапазоне максимальная при минимальном общем количестве курсов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3. Установить среднюю стоимость курсов в размере 180 </a:t>
            </a:r>
            <a:r>
              <a:rPr lang="ru-RU" sz="3600" dirty="0" err="1" smtClean="0"/>
              <a:t>тыс.р</a:t>
            </a:r>
            <a:r>
              <a:rPr lang="ru-RU" sz="3600" dirty="0" smtClean="0"/>
              <a:t>. Такая цена является достаточно конкурентной, выше средней по рынку (123 </a:t>
            </a:r>
            <a:r>
              <a:rPr lang="ru-RU" sz="3600" dirty="0" err="1" smtClean="0"/>
              <a:t>тыс.р</a:t>
            </a:r>
            <a:r>
              <a:rPr lang="ru-RU" sz="3600" dirty="0" smtClean="0"/>
              <a:t>.) и соответствующей покупательской способности.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4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4. Включить в курс развитие навыка программирования </a:t>
            </a:r>
            <a:r>
              <a:rPr lang="en-US" sz="3600" dirty="0" smtClean="0"/>
              <a:t>Java</a:t>
            </a:r>
            <a:r>
              <a:rPr lang="ru-RU" sz="3600" dirty="0" smtClean="0"/>
              <a:t>. Это повысит конкурентное преимущество и стоимость курса, а также спрос на специалиста среди работодателей и уровень зарплаты</a:t>
            </a:r>
            <a:endParaRPr lang="ru-RU" sz="1400" dirty="0" smtClean="0"/>
          </a:p>
        </p:txBody>
      </p:sp>
    </p:spTree>
    <p:extLst>
      <p:ext uri="{BB962C8B-B14F-4D97-AF65-F5344CB8AC3E}">
        <p14:creationId xmlns:p14="http://schemas.microsoft.com/office/powerpoint/2010/main" val="253282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70050" y="2684326"/>
            <a:ext cx="17068800" cy="1493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* Перспективные направления для дальнейшего анализа </a:t>
            </a:r>
            <a:r>
              <a:rPr lang="ru-RU" sz="3600" kern="0" spc="-200" dirty="0">
                <a:latin typeface="Formular" panose="02000000000000000000" pitchFamily="2" charset="-52"/>
                <a:ea typeface="+mj-ea"/>
                <a:cs typeface="Tahoma"/>
              </a:rPr>
              <a:t>(факультативно) </a:t>
            </a: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Интерпретация данных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6966985-FB2F-42ED-A814-675F9415922E}"/>
              </a:ext>
            </a:extLst>
          </p:cNvPr>
          <p:cNvSpPr txBox="1"/>
          <p:nvPr/>
        </p:nvSpPr>
        <p:spPr>
          <a:xfrm>
            <a:off x="1898650" y="4717766"/>
            <a:ext cx="16113125" cy="408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 smtClean="0"/>
              <a:t>1. </a:t>
            </a:r>
            <a:r>
              <a:rPr lang="ru-RU" sz="3600" dirty="0" smtClean="0"/>
              <a:t>Провести исследование в разрезах по группам «опыт работы» с целью выявления оптимальных критериев курса для различного уровня подготовки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(</a:t>
            </a:r>
            <a:r>
              <a:rPr lang="en-US" sz="3600" dirty="0" smtClean="0"/>
              <a:t>junior, middle, senior</a:t>
            </a:r>
            <a:r>
              <a:rPr lang="ru-RU" sz="3600" dirty="0" smtClean="0"/>
              <a:t>)</a:t>
            </a:r>
            <a:endParaRPr lang="en-US" sz="36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2</a:t>
            </a:r>
            <a:r>
              <a:rPr lang="en-US" sz="3600" dirty="0" smtClean="0"/>
              <a:t>. </a:t>
            </a:r>
            <a:r>
              <a:rPr lang="ru-RU" sz="3600" dirty="0"/>
              <a:t>Провести исследование в разрезах по группам </a:t>
            </a:r>
            <a:r>
              <a:rPr lang="ru-RU" sz="3600" dirty="0" smtClean="0"/>
              <a:t>«разработка» и «аналитика» с </a:t>
            </a:r>
            <a:r>
              <a:rPr lang="ru-RU" sz="3600" dirty="0"/>
              <a:t>целью выявления оптимальных критериев курса для различного </a:t>
            </a:r>
            <a:r>
              <a:rPr lang="en-US" sz="3600" dirty="0" smtClean="0"/>
              <a:t>IT </a:t>
            </a:r>
            <a:r>
              <a:rPr lang="ru-RU" sz="3600" dirty="0" smtClean="0"/>
              <a:t>направления</a:t>
            </a:r>
            <a:endParaRPr lang="en-US" sz="3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024641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860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 err="1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Дашборд</a:t>
            </a:r>
            <a:endParaRPr lang="ru-RU" sz="5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050" y="2417317"/>
            <a:ext cx="14406174" cy="8357929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890586" y="2417317"/>
            <a:ext cx="4589463" cy="6918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2200" kern="0" spc="-200" dirty="0" smtClean="0">
                <a:ea typeface="+mj-ea"/>
                <a:cs typeface="Tahoma"/>
              </a:rPr>
              <a:t>Содержит сводные </a:t>
            </a:r>
            <a:r>
              <a:rPr lang="en-US" sz="2200" kern="0" spc="-200" dirty="0" smtClean="0">
                <a:ea typeface="+mj-ea"/>
                <a:cs typeface="Tahoma"/>
              </a:rPr>
              <a:t>KPI: </a:t>
            </a:r>
            <a:endParaRPr lang="ru-RU" sz="2200" kern="0" spc="-200" dirty="0" smtClean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/>
              <a:t>количеству вакансий и диапазону зарплат, а так же среднее значение </a:t>
            </a:r>
            <a:r>
              <a:rPr lang="ru-RU" sz="2000" dirty="0" smtClean="0"/>
              <a:t>зарплаты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200" kern="0" spc="-200" dirty="0" smtClean="0">
                <a:ea typeface="+mj-ea"/>
                <a:cs typeface="Tahoma"/>
              </a:rPr>
              <a:t>2</a:t>
            </a:r>
            <a:r>
              <a:rPr lang="ru-RU" sz="2200" kern="0" spc="-200" dirty="0">
                <a:ea typeface="+mj-ea"/>
                <a:cs typeface="Tahoma"/>
              </a:rPr>
              <a:t>. Область графиков поделена на 4 части: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 smtClean="0"/>
              <a:t>- обзор </a:t>
            </a:r>
            <a:r>
              <a:rPr lang="ru-RU" sz="2000" dirty="0"/>
              <a:t>опыта </a:t>
            </a:r>
            <a:r>
              <a:rPr lang="ru-RU" sz="2000" dirty="0" smtClean="0"/>
              <a:t>работы + графика работы</a:t>
            </a:r>
            <a:endParaRPr lang="ru-RU" sz="2000" dirty="0"/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/>
              <a:t>- </a:t>
            </a:r>
            <a:r>
              <a:rPr lang="ru-RU" sz="2000" dirty="0" smtClean="0"/>
              <a:t> диаграмма </a:t>
            </a:r>
            <a:r>
              <a:rPr lang="ru-RU" sz="2000" dirty="0"/>
              <a:t>по специальностям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sz="2000" dirty="0" smtClean="0"/>
              <a:t>диаграмма работодателей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sz="2000" dirty="0"/>
              <a:t>д</a:t>
            </a:r>
            <a:r>
              <a:rPr lang="ru-RU" sz="2000" dirty="0" smtClean="0"/>
              <a:t>иаграмма вакансий</a:t>
            </a:r>
            <a:endParaRPr lang="ru-RU" sz="2000" dirty="0"/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sz="2000" dirty="0" smtClean="0"/>
              <a:t>таблица </a:t>
            </a:r>
            <a:r>
              <a:rPr lang="ru-RU" sz="2000" dirty="0"/>
              <a:t>ключевых навыков с характеристиками по </a:t>
            </a:r>
            <a:r>
              <a:rPr lang="ru-RU" sz="2000" dirty="0" smtClean="0"/>
              <a:t>каждому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2000" kern="0" spc="-200" dirty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200" kern="0" spc="-200" dirty="0">
                <a:ea typeface="+mj-ea"/>
                <a:cs typeface="Tahoma"/>
              </a:rPr>
              <a:t>3. Элементы управления </a:t>
            </a:r>
            <a:r>
              <a:rPr lang="ru-RU" sz="2200" kern="0" spc="-200" dirty="0" err="1">
                <a:ea typeface="+mj-ea"/>
                <a:cs typeface="Tahoma"/>
              </a:rPr>
              <a:t>дашбордом</a:t>
            </a:r>
            <a:r>
              <a:rPr lang="ru-RU" sz="2200" kern="0" spc="-200" dirty="0">
                <a:ea typeface="+mj-ea"/>
                <a:cs typeface="Tahoma"/>
              </a:rPr>
              <a:t>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>
                <a:ea typeface="+mj-ea"/>
                <a:cs typeface="Tahoma"/>
              </a:rPr>
              <a:t>- 3 фильтра по </a:t>
            </a:r>
            <a:r>
              <a:rPr lang="ru-RU" sz="2000" kern="0" spc="-200" dirty="0" smtClean="0">
                <a:ea typeface="+mj-ea"/>
                <a:cs typeface="Tahoma"/>
              </a:rPr>
              <a:t>городу, графику работы, </a:t>
            </a:r>
            <a:r>
              <a:rPr lang="ru-RU" sz="2000" kern="0" spc="-200" dirty="0">
                <a:ea typeface="+mj-ea"/>
                <a:cs typeface="Tahoma"/>
              </a:rPr>
              <a:t>опыту работы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>
                <a:ea typeface="+mj-ea"/>
                <a:cs typeface="Tahoma"/>
              </a:rPr>
              <a:t>- кнопка сброса всех фильтров  (в правой верхней области). В сочетании с клавишей </a:t>
            </a:r>
            <a:r>
              <a:rPr lang="ru-RU" sz="2000" kern="0" spc="-200" dirty="0" err="1">
                <a:ea typeface="+mj-ea"/>
                <a:cs typeface="Tahoma"/>
              </a:rPr>
              <a:t>Ctrl</a:t>
            </a:r>
            <a:endParaRPr lang="ru-RU" sz="2000" kern="0" spc="-200" dirty="0">
              <a:ea typeface="+mj-e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8758408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136650" y="2684326"/>
            <a:ext cx="4267200" cy="7605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 smtClean="0">
                <a:ea typeface="+mj-ea"/>
                <a:cs typeface="Tahoma"/>
              </a:rPr>
              <a:t>1. Содержит сводные </a:t>
            </a:r>
            <a:r>
              <a:rPr lang="en-US" sz="2000" kern="0" spc="-200" dirty="0" smtClean="0">
                <a:ea typeface="+mj-ea"/>
                <a:cs typeface="Tahoma"/>
              </a:rPr>
              <a:t>KPI: </a:t>
            </a:r>
            <a:r>
              <a:rPr lang="ru-RU" dirty="0"/>
              <a:t>количество обучающих программ и средняя цена курса</a:t>
            </a:r>
            <a:endParaRPr lang="ru-RU" sz="2000" kern="0" spc="-200" dirty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>
                <a:ea typeface="+mj-ea"/>
                <a:cs typeface="Tahoma"/>
              </a:rPr>
              <a:t>2. Область графиков поделена на 4 части: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dirty="0" smtClean="0"/>
              <a:t>диаграмма специальностей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dirty="0" smtClean="0"/>
              <a:t>диаграмма </a:t>
            </a:r>
            <a:r>
              <a:rPr lang="ru-RU" dirty="0"/>
              <a:t>обучающих школ с отображением количества обучающих программ и средней ценой </a:t>
            </a:r>
            <a:r>
              <a:rPr lang="ru-RU" dirty="0" smtClean="0"/>
              <a:t>программы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dirty="0"/>
              <a:t>диаграмма навыков наиболее представленных в обучающих </a:t>
            </a:r>
            <a:r>
              <a:rPr lang="ru-RU" dirty="0" smtClean="0"/>
              <a:t>программах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kern="0" spc="-200" dirty="0">
                <a:ea typeface="+mj-ea"/>
                <a:cs typeface="Tahoma"/>
              </a:rPr>
              <a:t>т</a:t>
            </a:r>
            <a:r>
              <a:rPr lang="ru-RU" kern="0" spc="-200" dirty="0" smtClean="0">
                <a:ea typeface="+mj-ea"/>
                <a:cs typeface="Tahoma"/>
              </a:rPr>
              <a:t>ематическая направленность  обучающих школ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kern="0" spc="-200" dirty="0">
                <a:ea typeface="+mj-ea"/>
                <a:cs typeface="Tahoma"/>
              </a:rPr>
              <a:t>р</a:t>
            </a:r>
            <a:r>
              <a:rPr lang="ru-RU" kern="0" spc="-200" dirty="0" smtClean="0">
                <a:ea typeface="+mj-ea"/>
                <a:cs typeface="Tahoma"/>
              </a:rPr>
              <a:t>аспределение цен и рейтинга курсов от срока обучения</a:t>
            </a:r>
            <a:endParaRPr lang="ru-RU" kern="0" spc="-200" dirty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2000" kern="0" spc="-200" dirty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>
                <a:ea typeface="+mj-ea"/>
                <a:cs typeface="Tahoma"/>
              </a:rPr>
              <a:t>3. Элементы управления </a:t>
            </a:r>
            <a:r>
              <a:rPr lang="ru-RU" sz="2000" kern="0" spc="-200" dirty="0" err="1">
                <a:ea typeface="+mj-ea"/>
                <a:cs typeface="Tahoma"/>
              </a:rPr>
              <a:t>дашбордом</a:t>
            </a:r>
            <a:r>
              <a:rPr lang="ru-RU" sz="2000" kern="0" spc="-200" dirty="0">
                <a:ea typeface="+mj-ea"/>
                <a:cs typeface="Tahoma"/>
              </a:rPr>
              <a:t>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kern="0" spc="-200" dirty="0">
                <a:ea typeface="+mj-ea"/>
                <a:cs typeface="Tahoma"/>
              </a:rPr>
              <a:t>- </a:t>
            </a:r>
            <a:r>
              <a:rPr lang="ru-RU" kern="0" spc="-200" dirty="0">
                <a:ea typeface="+mj-ea"/>
                <a:cs typeface="Tahoma"/>
              </a:rPr>
              <a:t>3 фильтра по </a:t>
            </a:r>
            <a:r>
              <a:rPr lang="ru-RU" kern="0" spc="-200" dirty="0" smtClean="0">
                <a:ea typeface="+mj-ea"/>
                <a:cs typeface="Tahoma"/>
              </a:rPr>
              <a:t>сложности, </a:t>
            </a:r>
            <a:r>
              <a:rPr lang="ru-RU" kern="0" spc="-200" dirty="0">
                <a:ea typeface="+mj-ea"/>
                <a:cs typeface="Tahoma"/>
              </a:rPr>
              <a:t>сфере деятельности, </a:t>
            </a:r>
            <a:r>
              <a:rPr lang="ru-RU" kern="0" spc="-200" dirty="0" smtClean="0">
                <a:ea typeface="+mj-ea"/>
                <a:cs typeface="Tahoma"/>
              </a:rPr>
              <a:t>формату обучения и диплому</a:t>
            </a:r>
            <a:endParaRPr lang="ru-RU" kern="0" spc="-200" dirty="0"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kern="0" spc="-200" dirty="0">
                <a:ea typeface="+mj-ea"/>
                <a:cs typeface="Tahoma"/>
              </a:rPr>
              <a:t>- кнопка сброса всех фильтров  (в правой верхней области). В сочетании с клавишей </a:t>
            </a:r>
            <a:r>
              <a:rPr lang="ru-RU" kern="0" spc="-200" dirty="0" err="1">
                <a:ea typeface="+mj-ea"/>
                <a:cs typeface="Tahoma"/>
              </a:rPr>
              <a:t>Ctrl</a:t>
            </a:r>
            <a:endParaRPr lang="ru-RU" kern="0" spc="-200" dirty="0">
              <a:ea typeface="+mj-ea"/>
              <a:cs typeface="Tahom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860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 err="1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Дашборд</a:t>
            </a:r>
            <a:endParaRPr lang="ru-RU" sz="5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077" y="2236512"/>
            <a:ext cx="13923773" cy="820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404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Группа 125"/>
          <p:cNvGrpSpPr/>
          <p:nvPr/>
        </p:nvGrpSpPr>
        <p:grpSpPr>
          <a:xfrm>
            <a:off x="0" y="0"/>
            <a:ext cx="2953385" cy="11308579"/>
            <a:chOff x="0" y="0"/>
            <a:chExt cx="2953385" cy="11308579"/>
          </a:xfrm>
        </p:grpSpPr>
        <p:grpSp>
          <p:nvGrpSpPr>
            <p:cNvPr id="125" name="Группа 124"/>
            <p:cNvGrpSpPr/>
            <p:nvPr/>
          </p:nvGrpSpPr>
          <p:grpSpPr>
            <a:xfrm>
              <a:off x="0" y="0"/>
              <a:ext cx="2953385" cy="11308579"/>
              <a:chOff x="0" y="0"/>
              <a:chExt cx="2953385" cy="11308579"/>
            </a:xfrm>
          </p:grpSpPr>
          <p:sp>
            <p:nvSpPr>
              <p:cNvPr id="45" name="object 45"/>
              <p:cNvSpPr/>
              <p:nvPr/>
            </p:nvSpPr>
            <p:spPr>
              <a:xfrm>
                <a:off x="0" y="299572"/>
                <a:ext cx="2953385" cy="147955"/>
              </a:xfrm>
              <a:custGeom>
                <a:avLst/>
                <a:gdLst/>
                <a:ahLst/>
                <a:cxnLst/>
                <a:rect l="l" t="t" r="r" b="b"/>
                <a:pathLst>
                  <a:path w="2953385" h="147954">
                    <a:moveTo>
                      <a:pt x="2952789" y="0"/>
                    </a:moveTo>
                    <a:lnTo>
                      <a:pt x="0" y="0"/>
                    </a:lnTo>
                    <a:lnTo>
                      <a:pt x="0" y="147733"/>
                    </a:lnTo>
                    <a:lnTo>
                      <a:pt x="2952789" y="147733"/>
                    </a:lnTo>
                    <a:lnTo>
                      <a:pt x="2952789" y="0"/>
                    </a:lnTo>
                    <a:close/>
                  </a:path>
                </a:pathLst>
              </a:custGeom>
              <a:solidFill>
                <a:srgbClr val="0D596E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5" name="object 65"/>
              <p:cNvSpPr/>
              <p:nvPr/>
            </p:nvSpPr>
            <p:spPr>
              <a:xfrm>
                <a:off x="0" y="2836165"/>
                <a:ext cx="2953385" cy="147955"/>
              </a:xfrm>
              <a:custGeom>
                <a:avLst/>
                <a:gdLst/>
                <a:ahLst/>
                <a:cxnLst/>
                <a:rect l="l" t="t" r="r" b="b"/>
                <a:pathLst>
                  <a:path w="2953385" h="147955">
                    <a:moveTo>
                      <a:pt x="2952789" y="0"/>
                    </a:moveTo>
                    <a:lnTo>
                      <a:pt x="0" y="0"/>
                    </a:lnTo>
                    <a:lnTo>
                      <a:pt x="0" y="147733"/>
                    </a:lnTo>
                    <a:lnTo>
                      <a:pt x="2952789" y="147733"/>
                    </a:lnTo>
                    <a:lnTo>
                      <a:pt x="2952789" y="0"/>
                    </a:lnTo>
                    <a:close/>
                  </a:path>
                </a:pathLst>
              </a:custGeom>
              <a:solidFill>
                <a:srgbClr val="0D596E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85" name="object 85"/>
              <p:cNvSpPr/>
              <p:nvPr/>
            </p:nvSpPr>
            <p:spPr>
              <a:xfrm>
                <a:off x="0" y="5372224"/>
                <a:ext cx="2953385" cy="147955"/>
              </a:xfrm>
              <a:custGeom>
                <a:avLst/>
                <a:gdLst/>
                <a:ahLst/>
                <a:cxnLst/>
                <a:rect l="l" t="t" r="r" b="b"/>
                <a:pathLst>
                  <a:path w="2953385" h="147954">
                    <a:moveTo>
                      <a:pt x="2952789" y="0"/>
                    </a:moveTo>
                    <a:lnTo>
                      <a:pt x="0" y="0"/>
                    </a:lnTo>
                    <a:lnTo>
                      <a:pt x="0" y="147723"/>
                    </a:lnTo>
                    <a:lnTo>
                      <a:pt x="2952789" y="147723"/>
                    </a:lnTo>
                    <a:lnTo>
                      <a:pt x="2952789" y="0"/>
                    </a:lnTo>
                    <a:close/>
                  </a:path>
                </a:pathLst>
              </a:custGeom>
              <a:solidFill>
                <a:srgbClr val="0D596E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05" name="object 105"/>
              <p:cNvSpPr/>
              <p:nvPr/>
            </p:nvSpPr>
            <p:spPr>
              <a:xfrm>
                <a:off x="0" y="7908262"/>
                <a:ext cx="2953385" cy="147955"/>
              </a:xfrm>
              <a:custGeom>
                <a:avLst/>
                <a:gdLst/>
                <a:ahLst/>
                <a:cxnLst/>
                <a:rect l="l" t="t" r="r" b="b"/>
                <a:pathLst>
                  <a:path w="2953385" h="147954">
                    <a:moveTo>
                      <a:pt x="2952789" y="0"/>
                    </a:moveTo>
                    <a:lnTo>
                      <a:pt x="0" y="0"/>
                    </a:lnTo>
                    <a:lnTo>
                      <a:pt x="0" y="147723"/>
                    </a:lnTo>
                    <a:lnTo>
                      <a:pt x="2952789" y="147723"/>
                    </a:lnTo>
                    <a:lnTo>
                      <a:pt x="2952789" y="0"/>
                    </a:lnTo>
                    <a:close/>
                  </a:path>
                </a:pathLst>
              </a:custGeom>
              <a:solidFill>
                <a:srgbClr val="0D596E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grpSp>
            <p:nvGrpSpPr>
              <p:cNvPr id="124" name="Группа 123"/>
              <p:cNvGrpSpPr/>
              <p:nvPr/>
            </p:nvGrpSpPr>
            <p:grpSpPr>
              <a:xfrm>
                <a:off x="0" y="0"/>
                <a:ext cx="2953385" cy="11308579"/>
                <a:chOff x="0" y="0"/>
                <a:chExt cx="2953385" cy="11308579"/>
              </a:xfrm>
            </p:grpSpPr>
            <p:grpSp>
              <p:nvGrpSpPr>
                <p:cNvPr id="26" name="object 26"/>
                <p:cNvGrpSpPr/>
                <p:nvPr/>
              </p:nvGrpSpPr>
              <p:grpSpPr>
                <a:xfrm>
                  <a:off x="0" y="0"/>
                  <a:ext cx="2953385" cy="299720"/>
                  <a:chOff x="0" y="0"/>
                  <a:chExt cx="2953385" cy="299720"/>
                </a:xfrm>
              </p:grpSpPr>
              <p:sp>
                <p:nvSpPr>
                  <p:cNvPr id="27" name="object 27"/>
                  <p:cNvSpPr/>
                  <p:nvPr/>
                </p:nvSpPr>
                <p:spPr>
                  <a:xfrm>
                    <a:off x="0" y="0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8AC2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28" name="object 28"/>
                  <p:cNvSpPr/>
                  <p:nvPr/>
                </p:nvSpPr>
                <p:spPr>
                  <a:xfrm>
                    <a:off x="0" y="147723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29" name="object 29"/>
                <p:cNvGrpSpPr/>
                <p:nvPr/>
              </p:nvGrpSpPr>
              <p:grpSpPr>
                <a:xfrm>
                  <a:off x="0" y="447295"/>
                  <a:ext cx="2953385" cy="447675"/>
                  <a:chOff x="0" y="447295"/>
                  <a:chExt cx="2953385" cy="447675"/>
                </a:xfrm>
              </p:grpSpPr>
              <p:sp>
                <p:nvSpPr>
                  <p:cNvPr id="30" name="object 30"/>
                  <p:cNvSpPr/>
                  <p:nvPr/>
                </p:nvSpPr>
                <p:spPr>
                  <a:xfrm>
                    <a:off x="0" y="447295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1" name="object 31"/>
                  <p:cNvSpPr/>
                  <p:nvPr/>
                </p:nvSpPr>
                <p:spPr>
                  <a:xfrm>
                    <a:off x="0" y="599133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2" name="object 32"/>
                  <p:cNvSpPr/>
                  <p:nvPr/>
                </p:nvSpPr>
                <p:spPr>
                  <a:xfrm>
                    <a:off x="0" y="746867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5970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33" name="object 33"/>
                <p:cNvGrpSpPr/>
                <p:nvPr/>
              </p:nvGrpSpPr>
              <p:grpSpPr>
                <a:xfrm>
                  <a:off x="0" y="894590"/>
                  <a:ext cx="2953385" cy="1641475"/>
                  <a:chOff x="0" y="894590"/>
                  <a:chExt cx="2953385" cy="1641475"/>
                </a:xfrm>
              </p:grpSpPr>
              <p:sp>
                <p:nvSpPr>
                  <p:cNvPr id="34" name="object 34"/>
                  <p:cNvSpPr/>
                  <p:nvPr/>
                </p:nvSpPr>
                <p:spPr>
                  <a:xfrm>
                    <a:off x="0" y="1046428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5" name="object 35"/>
                  <p:cNvSpPr/>
                  <p:nvPr/>
                </p:nvSpPr>
                <p:spPr>
                  <a:xfrm>
                    <a:off x="0" y="894590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6" name="object 36"/>
                  <p:cNvSpPr/>
                  <p:nvPr/>
                </p:nvSpPr>
                <p:spPr>
                  <a:xfrm>
                    <a:off x="0" y="1194162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59BF9C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7" name="object 37"/>
                  <p:cNvSpPr/>
                  <p:nvPr/>
                </p:nvSpPr>
                <p:spPr>
                  <a:xfrm>
                    <a:off x="0" y="1341885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8" name="object 38"/>
                  <p:cNvSpPr/>
                  <p:nvPr/>
                </p:nvSpPr>
                <p:spPr>
                  <a:xfrm>
                    <a:off x="0" y="1493734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39" name="object 39"/>
                  <p:cNvSpPr/>
                  <p:nvPr/>
                </p:nvSpPr>
                <p:spPr>
                  <a:xfrm>
                    <a:off x="0" y="1641457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0" name="object 40"/>
                  <p:cNvSpPr/>
                  <p:nvPr/>
                </p:nvSpPr>
                <p:spPr>
                  <a:xfrm>
                    <a:off x="0" y="1793296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1" name="object 41"/>
                  <p:cNvSpPr/>
                  <p:nvPr/>
                </p:nvSpPr>
                <p:spPr>
                  <a:xfrm>
                    <a:off x="0" y="1941019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2" name="object 42"/>
                  <p:cNvSpPr/>
                  <p:nvPr/>
                </p:nvSpPr>
                <p:spPr>
                  <a:xfrm>
                    <a:off x="0" y="2088753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DED9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3" name="object 43"/>
                  <p:cNvSpPr/>
                  <p:nvPr/>
                </p:nvSpPr>
                <p:spPr>
                  <a:xfrm>
                    <a:off x="0" y="2240581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4" name="object 44"/>
                  <p:cNvSpPr/>
                  <p:nvPr/>
                </p:nvSpPr>
                <p:spPr>
                  <a:xfrm>
                    <a:off x="0" y="238832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46" name="object 46"/>
                <p:cNvGrpSpPr/>
                <p:nvPr/>
              </p:nvGrpSpPr>
              <p:grpSpPr>
                <a:xfrm>
                  <a:off x="0" y="2536593"/>
                  <a:ext cx="2953385" cy="299720"/>
                  <a:chOff x="0" y="2536593"/>
                  <a:chExt cx="2953385" cy="299720"/>
                </a:xfrm>
              </p:grpSpPr>
              <p:sp>
                <p:nvSpPr>
                  <p:cNvPr id="47" name="object 47"/>
                  <p:cNvSpPr/>
                  <p:nvPr/>
                </p:nvSpPr>
                <p:spPr>
                  <a:xfrm>
                    <a:off x="0" y="2536593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8AC2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48" name="object 48"/>
                  <p:cNvSpPr/>
                  <p:nvPr/>
                </p:nvSpPr>
                <p:spPr>
                  <a:xfrm>
                    <a:off x="0" y="2684326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49" name="object 49"/>
                <p:cNvGrpSpPr/>
                <p:nvPr/>
              </p:nvGrpSpPr>
              <p:grpSpPr>
                <a:xfrm>
                  <a:off x="0" y="2983888"/>
                  <a:ext cx="2953385" cy="447675"/>
                  <a:chOff x="0" y="2983888"/>
                  <a:chExt cx="2953385" cy="447675"/>
                </a:xfrm>
              </p:grpSpPr>
              <p:sp>
                <p:nvSpPr>
                  <p:cNvPr id="50" name="object 50"/>
                  <p:cNvSpPr/>
                  <p:nvPr/>
                </p:nvSpPr>
                <p:spPr>
                  <a:xfrm>
                    <a:off x="0" y="2983888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1" name="object 51"/>
                  <p:cNvSpPr/>
                  <p:nvPr/>
                </p:nvSpPr>
                <p:spPr>
                  <a:xfrm>
                    <a:off x="0" y="3135736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2" name="object 52"/>
                  <p:cNvSpPr/>
                  <p:nvPr/>
                </p:nvSpPr>
                <p:spPr>
                  <a:xfrm>
                    <a:off x="0" y="3283460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5970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53" name="object 53"/>
                <p:cNvGrpSpPr/>
                <p:nvPr/>
              </p:nvGrpSpPr>
              <p:grpSpPr>
                <a:xfrm>
                  <a:off x="0" y="3431183"/>
                  <a:ext cx="2953385" cy="1641475"/>
                  <a:chOff x="0" y="3431183"/>
                  <a:chExt cx="2953385" cy="1641475"/>
                </a:xfrm>
              </p:grpSpPr>
              <p:sp>
                <p:nvSpPr>
                  <p:cNvPr id="54" name="object 54"/>
                  <p:cNvSpPr/>
                  <p:nvPr/>
                </p:nvSpPr>
                <p:spPr>
                  <a:xfrm>
                    <a:off x="0" y="3583021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5" name="object 55"/>
                  <p:cNvSpPr/>
                  <p:nvPr/>
                </p:nvSpPr>
                <p:spPr>
                  <a:xfrm>
                    <a:off x="0" y="3431183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6" name="object 56"/>
                  <p:cNvSpPr/>
                  <p:nvPr/>
                </p:nvSpPr>
                <p:spPr>
                  <a:xfrm>
                    <a:off x="0" y="373075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59BF9C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7" name="object 57"/>
                  <p:cNvSpPr/>
                  <p:nvPr/>
                </p:nvSpPr>
                <p:spPr>
                  <a:xfrm>
                    <a:off x="0" y="3878489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8" name="object 58"/>
                  <p:cNvSpPr/>
                  <p:nvPr/>
                </p:nvSpPr>
                <p:spPr>
                  <a:xfrm>
                    <a:off x="0" y="4030327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59" name="object 59"/>
                  <p:cNvSpPr/>
                  <p:nvPr/>
                </p:nvSpPr>
                <p:spPr>
                  <a:xfrm>
                    <a:off x="0" y="4178050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0" name="object 60"/>
                  <p:cNvSpPr/>
                  <p:nvPr/>
                </p:nvSpPr>
                <p:spPr>
                  <a:xfrm>
                    <a:off x="0" y="4329889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1" name="object 61"/>
                  <p:cNvSpPr/>
                  <p:nvPr/>
                </p:nvSpPr>
                <p:spPr>
                  <a:xfrm>
                    <a:off x="0" y="4477612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2" name="object 62"/>
                  <p:cNvSpPr/>
                  <p:nvPr/>
                </p:nvSpPr>
                <p:spPr>
                  <a:xfrm>
                    <a:off x="0" y="4625346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DED9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3" name="object 63"/>
                  <p:cNvSpPr/>
                  <p:nvPr/>
                </p:nvSpPr>
                <p:spPr>
                  <a:xfrm>
                    <a:off x="0" y="4777194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4" name="object 64"/>
                  <p:cNvSpPr/>
                  <p:nvPr/>
                </p:nvSpPr>
                <p:spPr>
                  <a:xfrm>
                    <a:off x="0" y="4924918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66" name="object 66"/>
                <p:cNvGrpSpPr/>
                <p:nvPr/>
              </p:nvGrpSpPr>
              <p:grpSpPr>
                <a:xfrm>
                  <a:off x="0" y="5072641"/>
                  <a:ext cx="2953385" cy="299720"/>
                  <a:chOff x="0" y="5072641"/>
                  <a:chExt cx="2953385" cy="299720"/>
                </a:xfrm>
              </p:grpSpPr>
              <p:sp>
                <p:nvSpPr>
                  <p:cNvPr id="67" name="object 67"/>
                  <p:cNvSpPr/>
                  <p:nvPr/>
                </p:nvSpPr>
                <p:spPr>
                  <a:xfrm>
                    <a:off x="0" y="5072641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8AC2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68" name="object 68"/>
                  <p:cNvSpPr/>
                  <p:nvPr/>
                </p:nvSpPr>
                <p:spPr>
                  <a:xfrm>
                    <a:off x="0" y="5220375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69" name="object 69"/>
                <p:cNvGrpSpPr/>
                <p:nvPr/>
              </p:nvGrpSpPr>
              <p:grpSpPr>
                <a:xfrm>
                  <a:off x="0" y="5519936"/>
                  <a:ext cx="2953385" cy="447675"/>
                  <a:chOff x="0" y="5519936"/>
                  <a:chExt cx="2953385" cy="447675"/>
                </a:xfrm>
              </p:grpSpPr>
              <p:sp>
                <p:nvSpPr>
                  <p:cNvPr id="70" name="object 70"/>
                  <p:cNvSpPr/>
                  <p:nvPr/>
                </p:nvSpPr>
                <p:spPr>
                  <a:xfrm>
                    <a:off x="0" y="5519936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1" name="object 71"/>
                  <p:cNvSpPr/>
                  <p:nvPr/>
                </p:nvSpPr>
                <p:spPr>
                  <a:xfrm>
                    <a:off x="0" y="567178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2" name="object 72"/>
                  <p:cNvSpPr/>
                  <p:nvPr/>
                </p:nvSpPr>
                <p:spPr>
                  <a:xfrm>
                    <a:off x="0" y="5819508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5970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73" name="object 73"/>
                <p:cNvGrpSpPr/>
                <p:nvPr/>
              </p:nvGrpSpPr>
              <p:grpSpPr>
                <a:xfrm>
                  <a:off x="0" y="5967231"/>
                  <a:ext cx="2953385" cy="1641475"/>
                  <a:chOff x="0" y="5967231"/>
                  <a:chExt cx="2953385" cy="1641475"/>
                </a:xfrm>
              </p:grpSpPr>
              <p:sp>
                <p:nvSpPr>
                  <p:cNvPr id="74" name="object 74"/>
                  <p:cNvSpPr/>
                  <p:nvPr/>
                </p:nvSpPr>
                <p:spPr>
                  <a:xfrm>
                    <a:off x="0" y="6119070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5" name="object 75"/>
                  <p:cNvSpPr/>
                  <p:nvPr/>
                </p:nvSpPr>
                <p:spPr>
                  <a:xfrm>
                    <a:off x="0" y="5967231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6" name="object 76"/>
                  <p:cNvSpPr/>
                  <p:nvPr/>
                </p:nvSpPr>
                <p:spPr>
                  <a:xfrm>
                    <a:off x="0" y="6266803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59BF9C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7" name="object 77"/>
                  <p:cNvSpPr/>
                  <p:nvPr/>
                </p:nvSpPr>
                <p:spPr>
                  <a:xfrm>
                    <a:off x="0" y="6414527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8" name="object 78"/>
                  <p:cNvSpPr/>
                  <p:nvPr/>
                </p:nvSpPr>
                <p:spPr>
                  <a:xfrm>
                    <a:off x="0" y="656637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79" name="object 79"/>
                  <p:cNvSpPr/>
                  <p:nvPr/>
                </p:nvSpPr>
                <p:spPr>
                  <a:xfrm>
                    <a:off x="0" y="6714099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0" name="object 80"/>
                  <p:cNvSpPr/>
                  <p:nvPr/>
                </p:nvSpPr>
                <p:spPr>
                  <a:xfrm>
                    <a:off x="0" y="6865937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1" name="object 81"/>
                  <p:cNvSpPr/>
                  <p:nvPr/>
                </p:nvSpPr>
                <p:spPr>
                  <a:xfrm>
                    <a:off x="0" y="7013671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2" name="object 82"/>
                  <p:cNvSpPr/>
                  <p:nvPr/>
                </p:nvSpPr>
                <p:spPr>
                  <a:xfrm>
                    <a:off x="0" y="7161394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DED9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3" name="object 83"/>
                  <p:cNvSpPr/>
                  <p:nvPr/>
                </p:nvSpPr>
                <p:spPr>
                  <a:xfrm>
                    <a:off x="0" y="7313243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4" name="object 84"/>
                  <p:cNvSpPr/>
                  <p:nvPr/>
                </p:nvSpPr>
                <p:spPr>
                  <a:xfrm>
                    <a:off x="0" y="7460966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86" name="object 86"/>
                <p:cNvGrpSpPr/>
                <p:nvPr/>
              </p:nvGrpSpPr>
              <p:grpSpPr>
                <a:xfrm>
                  <a:off x="0" y="7608689"/>
                  <a:ext cx="2953385" cy="299720"/>
                  <a:chOff x="0" y="7608689"/>
                  <a:chExt cx="2953385" cy="299720"/>
                </a:xfrm>
              </p:grpSpPr>
              <p:sp>
                <p:nvSpPr>
                  <p:cNvPr id="87" name="object 87"/>
                  <p:cNvSpPr/>
                  <p:nvPr/>
                </p:nvSpPr>
                <p:spPr>
                  <a:xfrm>
                    <a:off x="0" y="7608689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8AC2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88" name="object 88"/>
                  <p:cNvSpPr/>
                  <p:nvPr/>
                </p:nvSpPr>
                <p:spPr>
                  <a:xfrm>
                    <a:off x="0" y="7756423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89" name="object 89"/>
                <p:cNvGrpSpPr/>
                <p:nvPr/>
              </p:nvGrpSpPr>
              <p:grpSpPr>
                <a:xfrm>
                  <a:off x="0" y="8055985"/>
                  <a:ext cx="2953385" cy="447675"/>
                  <a:chOff x="0" y="8055985"/>
                  <a:chExt cx="2953385" cy="447675"/>
                </a:xfrm>
              </p:grpSpPr>
              <p:sp>
                <p:nvSpPr>
                  <p:cNvPr id="90" name="object 90"/>
                  <p:cNvSpPr/>
                  <p:nvPr/>
                </p:nvSpPr>
                <p:spPr>
                  <a:xfrm>
                    <a:off x="0" y="8055985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1" name="object 91"/>
                  <p:cNvSpPr/>
                  <p:nvPr/>
                </p:nvSpPr>
                <p:spPr>
                  <a:xfrm>
                    <a:off x="0" y="8207833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2" name="object 92"/>
                  <p:cNvSpPr/>
                  <p:nvPr/>
                </p:nvSpPr>
                <p:spPr>
                  <a:xfrm>
                    <a:off x="0" y="8355557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5970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93" name="object 93"/>
                <p:cNvGrpSpPr/>
                <p:nvPr/>
              </p:nvGrpSpPr>
              <p:grpSpPr>
                <a:xfrm>
                  <a:off x="0" y="8503280"/>
                  <a:ext cx="2953385" cy="1641475"/>
                  <a:chOff x="0" y="8503280"/>
                  <a:chExt cx="2953385" cy="1641475"/>
                </a:xfrm>
              </p:grpSpPr>
              <p:sp>
                <p:nvSpPr>
                  <p:cNvPr id="94" name="object 94"/>
                  <p:cNvSpPr/>
                  <p:nvPr/>
                </p:nvSpPr>
                <p:spPr>
                  <a:xfrm>
                    <a:off x="0" y="8655118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5" name="object 95"/>
                  <p:cNvSpPr/>
                  <p:nvPr/>
                </p:nvSpPr>
                <p:spPr>
                  <a:xfrm>
                    <a:off x="0" y="8503280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6" name="object 96"/>
                  <p:cNvSpPr/>
                  <p:nvPr/>
                </p:nvSpPr>
                <p:spPr>
                  <a:xfrm>
                    <a:off x="0" y="8802862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59BF9C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7" name="object 97"/>
                  <p:cNvSpPr/>
                  <p:nvPr/>
                </p:nvSpPr>
                <p:spPr>
                  <a:xfrm>
                    <a:off x="0" y="8950575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8" name="object 98"/>
                  <p:cNvSpPr/>
                  <p:nvPr/>
                </p:nvSpPr>
                <p:spPr>
                  <a:xfrm>
                    <a:off x="0" y="9102424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99" name="object 99"/>
                  <p:cNvSpPr/>
                  <p:nvPr/>
                </p:nvSpPr>
                <p:spPr>
                  <a:xfrm>
                    <a:off x="0" y="9250157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0" name="object 100"/>
                  <p:cNvSpPr/>
                  <p:nvPr/>
                </p:nvSpPr>
                <p:spPr>
                  <a:xfrm>
                    <a:off x="0" y="940198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1" name="object 101"/>
                  <p:cNvSpPr/>
                  <p:nvPr/>
                </p:nvSpPr>
                <p:spPr>
                  <a:xfrm>
                    <a:off x="0" y="9549719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2" name="object 102"/>
                  <p:cNvSpPr/>
                  <p:nvPr/>
                </p:nvSpPr>
                <p:spPr>
                  <a:xfrm>
                    <a:off x="0" y="9697442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DED9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3" name="object 103"/>
                  <p:cNvSpPr/>
                  <p:nvPr/>
                </p:nvSpPr>
                <p:spPr>
                  <a:xfrm>
                    <a:off x="0" y="9849281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4" name="object 104"/>
                  <p:cNvSpPr/>
                  <p:nvPr/>
                </p:nvSpPr>
                <p:spPr>
                  <a:xfrm>
                    <a:off x="0" y="9997014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D596E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106" name="object 106"/>
                <p:cNvGrpSpPr/>
                <p:nvPr/>
              </p:nvGrpSpPr>
              <p:grpSpPr>
                <a:xfrm>
                  <a:off x="0" y="10144748"/>
                  <a:ext cx="2953385" cy="299720"/>
                  <a:chOff x="0" y="10144748"/>
                  <a:chExt cx="2953385" cy="299720"/>
                </a:xfrm>
              </p:grpSpPr>
              <p:sp>
                <p:nvSpPr>
                  <p:cNvPr id="107" name="object 107"/>
                  <p:cNvSpPr/>
                  <p:nvPr/>
                </p:nvSpPr>
                <p:spPr>
                  <a:xfrm>
                    <a:off x="0" y="10144748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8AC2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08" name="object 108"/>
                  <p:cNvSpPr/>
                  <p:nvPr/>
                </p:nvSpPr>
                <p:spPr>
                  <a:xfrm>
                    <a:off x="0" y="10292472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109" name="object 109"/>
                <p:cNvGrpSpPr/>
                <p:nvPr/>
              </p:nvGrpSpPr>
              <p:grpSpPr>
                <a:xfrm>
                  <a:off x="0" y="10592033"/>
                  <a:ext cx="2953385" cy="447675"/>
                  <a:chOff x="0" y="10592033"/>
                  <a:chExt cx="2953385" cy="447675"/>
                </a:xfrm>
              </p:grpSpPr>
              <p:sp>
                <p:nvSpPr>
                  <p:cNvPr id="110" name="object 110"/>
                  <p:cNvSpPr/>
                  <p:nvPr/>
                </p:nvSpPr>
                <p:spPr>
                  <a:xfrm>
                    <a:off x="0" y="10592033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38"/>
                        </a:lnTo>
                        <a:lnTo>
                          <a:pt x="2952789" y="151838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7692B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11" name="object 111"/>
                  <p:cNvSpPr/>
                  <p:nvPr/>
                </p:nvSpPr>
                <p:spPr>
                  <a:xfrm>
                    <a:off x="0" y="10743882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23"/>
                        </a:lnTo>
                        <a:lnTo>
                          <a:pt x="2952789" y="14772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94E3F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12" name="object 112"/>
                  <p:cNvSpPr/>
                  <p:nvPr/>
                </p:nvSpPr>
                <p:spPr>
                  <a:xfrm>
                    <a:off x="0" y="10891605"/>
                    <a:ext cx="2953385" cy="147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47954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47733"/>
                        </a:lnTo>
                        <a:lnTo>
                          <a:pt x="2952789" y="147733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5970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  <p:grpSp>
              <p:nvGrpSpPr>
                <p:cNvPr id="113" name="object 113"/>
                <p:cNvGrpSpPr/>
                <p:nvPr/>
              </p:nvGrpSpPr>
              <p:grpSpPr>
                <a:xfrm>
                  <a:off x="0" y="11039339"/>
                  <a:ext cx="2953385" cy="269240"/>
                  <a:chOff x="0" y="11039339"/>
                  <a:chExt cx="2953385" cy="269240"/>
                </a:xfrm>
              </p:grpSpPr>
              <p:sp>
                <p:nvSpPr>
                  <p:cNvPr id="114" name="object 114"/>
                  <p:cNvSpPr/>
                  <p:nvPr/>
                </p:nvSpPr>
                <p:spPr>
                  <a:xfrm>
                    <a:off x="0" y="11191167"/>
                    <a:ext cx="2953385" cy="11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17475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17389"/>
                        </a:lnTo>
                        <a:lnTo>
                          <a:pt x="2952789" y="117389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F5D1B3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  <p:sp>
                <p:nvSpPr>
                  <p:cNvPr id="115" name="object 115"/>
                  <p:cNvSpPr/>
                  <p:nvPr/>
                </p:nvSpPr>
                <p:spPr>
                  <a:xfrm>
                    <a:off x="0" y="11039339"/>
                    <a:ext cx="2953385" cy="15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3385" h="152400">
                        <a:moveTo>
                          <a:pt x="2952789" y="0"/>
                        </a:moveTo>
                        <a:lnTo>
                          <a:pt x="0" y="0"/>
                        </a:lnTo>
                        <a:lnTo>
                          <a:pt x="0" y="151827"/>
                        </a:lnTo>
                        <a:lnTo>
                          <a:pt x="2952789" y="151827"/>
                        </a:lnTo>
                        <a:lnTo>
                          <a:pt x="2952789" y="0"/>
                        </a:lnTo>
                        <a:close/>
                      </a:path>
                    </a:pathLst>
                  </a:custGeom>
                  <a:solidFill>
                    <a:srgbClr val="00A6B5"/>
                  </a:solidFill>
                </p:spPr>
                <p:txBody>
                  <a:bodyPr wrap="square" lIns="0" tIns="0" rIns="0" bIns="0" rtlCol="0"/>
                  <a:lstStyle/>
                  <a:p>
                    <a:endParaRPr/>
                  </a:p>
                </p:txBody>
              </p:sp>
            </p:grpSp>
          </p:grpSp>
        </p:grpSp>
        <p:sp>
          <p:nvSpPr>
            <p:cNvPr id="116" name="object 116"/>
            <p:cNvSpPr/>
            <p:nvPr/>
          </p:nvSpPr>
          <p:spPr>
            <a:xfrm>
              <a:off x="0" y="10444310"/>
              <a:ext cx="2953385" cy="147955"/>
            </a:xfrm>
            <a:custGeom>
              <a:avLst/>
              <a:gdLst/>
              <a:ahLst/>
              <a:cxnLst/>
              <a:rect l="l" t="t" r="r" b="b"/>
              <a:pathLst>
                <a:path w="2953385" h="147954">
                  <a:moveTo>
                    <a:pt x="2952789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2952789" y="147723"/>
                  </a:lnTo>
                  <a:lnTo>
                    <a:pt x="2952789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3" name="object 2"/>
          <p:cNvSpPr txBox="1">
            <a:spLocks noGrp="1"/>
          </p:cNvSpPr>
          <p:nvPr>
            <p:ph type="title"/>
          </p:nvPr>
        </p:nvSpPr>
        <p:spPr>
          <a:xfrm>
            <a:off x="3498850" y="2890258"/>
            <a:ext cx="6937114" cy="1648528"/>
          </a:xfrm>
          <a:prstGeom prst="rect">
            <a:avLst/>
          </a:prstGeom>
        </p:spPr>
        <p:txBody>
          <a:bodyPr vert="horz" wrap="square" lIns="0" tIns="159385" rIns="0" bIns="0" rtlCol="0">
            <a:spAutoFit/>
          </a:bodyPr>
          <a:lstStyle/>
          <a:p>
            <a:pPr marL="12700" marR="21590">
              <a:lnSpc>
                <a:spcPts val="5770"/>
              </a:lnSpc>
              <a:spcBef>
                <a:spcPts val="1255"/>
              </a:spcBef>
            </a:pPr>
            <a:r>
              <a:rPr lang="ru-RU" sz="8000" spc="-130" dirty="0">
                <a:solidFill>
                  <a:srgbClr val="0A4A5C"/>
                </a:solidFill>
                <a:latin typeface="Formular" panose="02000000000000000000" pitchFamily="2" charset="-52"/>
              </a:rPr>
              <a:t>Спасибо</a:t>
            </a:r>
            <a:br>
              <a:rPr lang="ru-RU" sz="8000" spc="-130" dirty="0">
                <a:solidFill>
                  <a:srgbClr val="0A4A5C"/>
                </a:solidFill>
                <a:latin typeface="Formular" panose="02000000000000000000" pitchFamily="2" charset="-52"/>
              </a:rPr>
            </a:br>
            <a:r>
              <a:rPr lang="ru-RU" sz="8000" spc="-130" dirty="0">
                <a:solidFill>
                  <a:srgbClr val="0A4A5C"/>
                </a:solidFill>
                <a:latin typeface="Formular" panose="02000000000000000000" pitchFamily="2" charset="-52"/>
              </a:rPr>
              <a:t>за внимание!</a:t>
            </a:r>
            <a:endParaRPr sz="8000" dirty="0">
              <a:latin typeface="Formular" panose="02000000000000000000" pitchFamily="2" charset="-52"/>
            </a:endParaRPr>
          </a:p>
        </p:txBody>
      </p:sp>
      <p:sp>
        <p:nvSpPr>
          <p:cNvPr id="118" name="object 124">
            <a:extLst>
              <a:ext uri="{FF2B5EF4-FFF2-40B4-BE49-F238E27FC236}">
                <a16:creationId xmlns:a16="http://schemas.microsoft.com/office/drawing/2014/main" id="{ECC60396-4DA0-4E2C-BDC6-03F82576687B}"/>
              </a:ext>
            </a:extLst>
          </p:cNvPr>
          <p:cNvSpPr txBox="1"/>
          <p:nvPr/>
        </p:nvSpPr>
        <p:spPr>
          <a:xfrm>
            <a:off x="10966450" y="8638161"/>
            <a:ext cx="7467600" cy="10810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2650"/>
              </a:lnSpc>
              <a:spcBef>
                <a:spcPts val="130"/>
              </a:spcBef>
            </a:pPr>
            <a:r>
              <a:rPr lang="ru-RU" sz="3200" b="1" dirty="0" smtClean="0">
                <a:latin typeface="Formular" panose="02000000000000000000" pitchFamily="2" charset="-52"/>
                <a:cs typeface="Tahoma"/>
              </a:rPr>
              <a:t>Дорофеев Артём Александрович</a:t>
            </a:r>
            <a:endParaRPr lang="ru-RU" sz="3200" b="1" dirty="0">
              <a:latin typeface="Formular" panose="02000000000000000000" pitchFamily="2" charset="-52"/>
              <a:cs typeface="Tahoma"/>
            </a:endParaRPr>
          </a:p>
          <a:p>
            <a:pPr marL="12700">
              <a:lnSpc>
                <a:spcPts val="2650"/>
              </a:lnSpc>
              <a:spcBef>
                <a:spcPts val="130"/>
              </a:spcBef>
            </a:pPr>
            <a:endParaRPr lang="ru-RU" sz="3200" b="1" dirty="0" smtClean="0">
              <a:latin typeface="Formular" panose="02000000000000000000" pitchFamily="2" charset="-52"/>
              <a:cs typeface="Tahoma"/>
            </a:endParaRPr>
          </a:p>
          <a:p>
            <a:pPr marL="12700">
              <a:lnSpc>
                <a:spcPts val="2650"/>
              </a:lnSpc>
              <a:spcBef>
                <a:spcPts val="130"/>
              </a:spcBef>
            </a:pPr>
            <a:r>
              <a:rPr lang="ru-RU" sz="3200" b="1" dirty="0" smtClean="0">
                <a:latin typeface="Formular" panose="02000000000000000000" pitchFamily="2" charset="-52"/>
                <a:cs typeface="Tahoma"/>
              </a:rPr>
              <a:t>*</a:t>
            </a:r>
            <a:r>
              <a:rPr lang="en-US" sz="3200" b="1" dirty="0">
                <a:latin typeface="Formular" panose="02000000000000000000" pitchFamily="2" charset="-52"/>
                <a:cs typeface="Tahoma"/>
              </a:rPr>
              <a:t>Telegram: </a:t>
            </a:r>
            <a:r>
              <a:rPr lang="en-US" sz="3200" b="1" dirty="0" smtClean="0">
                <a:latin typeface="Formular" panose="02000000000000000000" pitchFamily="2" charset="-52"/>
                <a:cs typeface="Tahoma"/>
              </a:rPr>
              <a:t>@</a:t>
            </a:r>
            <a:r>
              <a:rPr lang="en-US" sz="3200" b="1" dirty="0" err="1" smtClean="0">
                <a:latin typeface="Formular" panose="02000000000000000000" pitchFamily="2" charset="-52"/>
                <a:cs typeface="Tahoma"/>
              </a:rPr>
              <a:t>Dorofeev_Artem</a:t>
            </a:r>
            <a:endParaRPr lang="en-US" sz="3200" b="1" dirty="0" smtClean="0">
              <a:latin typeface="Formular" panose="02000000000000000000" pitchFamily="2" charset="-52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241619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627243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517650" y="2212685"/>
            <a:ext cx="15697200" cy="7009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Объект исследования: 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kern="0" spc="-200" dirty="0" smtClean="0">
                <a:ea typeface="+mj-ea"/>
                <a:cs typeface="Tahoma"/>
              </a:rPr>
              <a:t>А)  </a:t>
            </a:r>
            <a:r>
              <a:rPr lang="ru-RU" sz="3600" dirty="0" smtClean="0"/>
              <a:t>Рынок труда </a:t>
            </a:r>
            <a:r>
              <a:rPr lang="en-US" sz="3600" dirty="0" smtClean="0"/>
              <a:t>IT </a:t>
            </a:r>
            <a:r>
              <a:rPr lang="ru-RU" sz="3600" dirty="0" smtClean="0"/>
              <a:t>специальностей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kern="0" spc="-200" dirty="0" smtClean="0">
                <a:ea typeface="+mj-ea"/>
                <a:cs typeface="Tahoma"/>
              </a:rPr>
              <a:t>Б) Рынок обучающих онлайн-курсов в сфере разработки и аналитики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endParaRPr lang="ru-RU" sz="2400" kern="0" spc="-200" dirty="0" smtClean="0">
              <a:latin typeface="+mj-lt"/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Предмет исследования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b="1" dirty="0" smtClean="0"/>
              <a:t>Вакансии </a:t>
            </a:r>
            <a:r>
              <a:rPr lang="ru-RU" sz="3600" b="1" dirty="0"/>
              <a:t>по IT-специальностям</a:t>
            </a:r>
            <a:r>
              <a:rPr lang="ru-RU" sz="3600" dirty="0"/>
              <a:t>: требования работодателей, предъявляемые к соискателям на позиции IT-специалистов разных направлений. Ключевые навыки, заработная плата и количество вакансий. </a:t>
            </a:r>
            <a:endParaRPr lang="ru-RU" sz="3600" dirty="0" smtClean="0"/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b="1" dirty="0" smtClean="0"/>
              <a:t>Обучающие </a:t>
            </a:r>
            <a:r>
              <a:rPr lang="ru-RU" sz="3600" b="1" dirty="0"/>
              <a:t>онлайн-курсы по IT-специальностям</a:t>
            </a:r>
            <a:r>
              <a:rPr lang="ru-RU" sz="3600" dirty="0"/>
              <a:t>: характеристика курсов, их содержание и стоимость, и так же оценку их потребителями</a:t>
            </a:r>
            <a:r>
              <a:rPr lang="ru-RU" sz="3600" dirty="0" smtClean="0"/>
              <a:t>.</a:t>
            </a:r>
            <a:endParaRPr lang="ru-RU" sz="3600" kern="0" spc="-200" dirty="0">
              <a:ea typeface="+mj-ea"/>
              <a:cs typeface="Tahoma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1050" y="1508956"/>
            <a:ext cx="3048000" cy="18288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3325" y="3755025"/>
            <a:ext cx="4346575" cy="69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344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22700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212850" y="2421050"/>
            <a:ext cx="17373600" cy="8414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4400" b="1" kern="0" spc="-200" dirty="0" smtClean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Цель </a:t>
            </a:r>
            <a:r>
              <a:rPr lang="ru-RU" sz="4400" b="1" kern="0" spc="-200" dirty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исследования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B0604020202020204" charset="-52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b="1" dirty="0" smtClean="0"/>
              <a:t>А) Проанализировать </a:t>
            </a:r>
            <a:r>
              <a:rPr lang="ru-RU" sz="3600" b="1" dirty="0"/>
              <a:t>зарплаты в области IT, а так же количество вакансий</a:t>
            </a:r>
            <a:r>
              <a:rPr lang="ru-RU" sz="3600" dirty="0"/>
              <a:t> Определить ТОП </a:t>
            </a:r>
            <a:r>
              <a:rPr lang="ru-RU" sz="3600" dirty="0" smtClean="0"/>
              <a:t>вакансий</a:t>
            </a:r>
            <a:r>
              <a:rPr lang="en-US" sz="3600" dirty="0" smtClean="0"/>
              <a:t> </a:t>
            </a:r>
            <a:r>
              <a:rPr lang="ru-RU" sz="3600" dirty="0" smtClean="0"/>
              <a:t>по спросу и заработной плате, а также ключевых </a:t>
            </a:r>
            <a:r>
              <a:rPr lang="ru-RU" sz="3600" dirty="0"/>
              <a:t>навыков, предъявляемыми работодателями к соискателям на позиции IT-специалистов, с целью включения их развития в программу курсов </a:t>
            </a:r>
            <a:endParaRPr lang="ru-RU" sz="3600" dirty="0" smtClean="0"/>
          </a:p>
          <a:p>
            <a:pPr>
              <a:lnSpc>
                <a:spcPct val="107000"/>
              </a:lnSpc>
              <a:spcAft>
                <a:spcPts val="1200"/>
              </a:spcAft>
            </a:pPr>
            <a:endParaRPr lang="ru-RU" sz="3600" b="1" dirty="0" smtClean="0"/>
          </a:p>
          <a:p>
            <a:pPr>
              <a:lnSpc>
                <a:spcPct val="107000"/>
              </a:lnSpc>
              <a:spcAft>
                <a:spcPts val="1200"/>
              </a:spcAft>
            </a:pPr>
            <a:r>
              <a:rPr lang="ru-RU" sz="3600" b="1" dirty="0" smtClean="0"/>
              <a:t>Б) Выявить </a:t>
            </a:r>
            <a:r>
              <a:rPr lang="ru-RU" sz="3600" b="1" dirty="0"/>
              <a:t>эталонные показатели популярных </a:t>
            </a:r>
            <a:r>
              <a:rPr lang="ru-RU" sz="3600" b="1" dirty="0" smtClean="0"/>
              <a:t>онлайн-курсов:</a:t>
            </a:r>
          </a:p>
          <a:p>
            <a:pPr marL="571500" indent="-571500">
              <a:lnSpc>
                <a:spcPct val="107000"/>
              </a:lnSpc>
              <a:spcAft>
                <a:spcPts val="1200"/>
              </a:spcAft>
              <a:buFontTx/>
              <a:buChar char="-"/>
            </a:pPr>
            <a:r>
              <a:rPr lang="ru-RU" sz="3600" dirty="0" smtClean="0"/>
              <a:t>приемлемый </a:t>
            </a:r>
            <a:r>
              <a:rPr lang="ru-RU" sz="3600" dirty="0"/>
              <a:t>ценовой диапазон для </a:t>
            </a:r>
            <a:r>
              <a:rPr lang="ru-RU" sz="3600" dirty="0" smtClean="0"/>
              <a:t>покупателей; </a:t>
            </a:r>
          </a:p>
          <a:p>
            <a:pPr marL="571500" indent="-571500">
              <a:lnSpc>
                <a:spcPct val="107000"/>
              </a:lnSpc>
              <a:spcAft>
                <a:spcPts val="1200"/>
              </a:spcAft>
              <a:buFontTx/>
              <a:buChar char="-"/>
            </a:pPr>
            <a:r>
              <a:rPr lang="ru-RU" sz="3600" dirty="0"/>
              <a:t>о</a:t>
            </a:r>
            <a:r>
              <a:rPr lang="ru-RU" sz="3600" dirty="0" smtClean="0"/>
              <a:t>пределения конкурентной стоимости курса выше средней по рынку;</a:t>
            </a:r>
          </a:p>
          <a:p>
            <a:pPr marL="571500" indent="-571500">
              <a:lnSpc>
                <a:spcPct val="107000"/>
              </a:lnSpc>
              <a:spcAft>
                <a:spcPts val="1200"/>
              </a:spcAft>
              <a:buFontTx/>
              <a:buChar char="-"/>
            </a:pPr>
            <a:r>
              <a:rPr lang="ru-RU" sz="3600" dirty="0"/>
              <a:t>о</a:t>
            </a:r>
            <a:r>
              <a:rPr lang="ru-RU" sz="3600" dirty="0" smtClean="0"/>
              <a:t>пределение выгодного сочетания характеристик курса наименее представленных на рынке (выгодная ниша);</a:t>
            </a:r>
          </a:p>
          <a:p>
            <a:pPr marL="571500" indent="-571500">
              <a:lnSpc>
                <a:spcPct val="107000"/>
              </a:lnSpc>
              <a:spcAft>
                <a:spcPts val="1200"/>
              </a:spcAft>
              <a:buFontTx/>
              <a:buChar char="-"/>
            </a:pPr>
            <a:r>
              <a:rPr lang="ru-RU" sz="3600" dirty="0"/>
              <a:t>о</a:t>
            </a:r>
            <a:r>
              <a:rPr lang="ru-RU" sz="3600" dirty="0" smtClean="0"/>
              <a:t>писание предложений крупнейших игроков рынка онлайн-образования 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830618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644650" y="2088753"/>
            <a:ext cx="17068800" cy="7236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Требования к результату анализа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 smtClean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b="1" dirty="0"/>
              <a:t>Предоставить выводы и рекомендации, основанные на полученной информации</a:t>
            </a:r>
            <a:r>
              <a:rPr lang="ru-RU" sz="3600" b="1" dirty="0" smtClean="0"/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Наглядное </a:t>
            </a:r>
            <a:r>
              <a:rPr lang="ru-RU" sz="3600" dirty="0"/>
              <a:t>описание ситуации на рынке труда и ситуации в дополнительном профессиональном образовании: </a:t>
            </a:r>
            <a:endParaRPr lang="ru-RU" sz="3600" dirty="0" smtClean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600" dirty="0" smtClean="0"/>
              <a:t>-  презентация </a:t>
            </a:r>
            <a:r>
              <a:rPr lang="ru-RU" sz="3600" dirty="0"/>
              <a:t>.</a:t>
            </a:r>
            <a:r>
              <a:rPr lang="ru-RU" sz="3600" dirty="0" err="1" smtClean="0"/>
              <a:t>pptx</a:t>
            </a:r>
            <a:endParaRPr lang="ru-RU" sz="3600" dirty="0" smtClean="0"/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sz="3600" dirty="0" smtClean="0"/>
              <a:t>выводы </a:t>
            </a:r>
            <a:r>
              <a:rPr lang="ru-RU" sz="3600" dirty="0"/>
              <a:t>и рекомендации: презентация .</a:t>
            </a:r>
            <a:r>
              <a:rPr lang="ru-RU" sz="3600" dirty="0" err="1"/>
              <a:t>pptx</a:t>
            </a:r>
            <a:r>
              <a:rPr lang="ru-RU" sz="3600" dirty="0" smtClean="0"/>
              <a:t>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ru-RU" sz="3600" dirty="0" smtClean="0"/>
              <a:t>короткое </a:t>
            </a:r>
            <a:r>
              <a:rPr lang="ru-RU" sz="3600" dirty="0"/>
              <a:t>видео на 5-8 минут с результатами исследования</a:t>
            </a:r>
            <a:endParaRPr lang="ru-RU" sz="3600" b="1" kern="0" spc="-200" dirty="0">
              <a:solidFill>
                <a:srgbClr val="005970"/>
              </a:solidFill>
              <a:ea typeface="+mj-ea"/>
              <a:cs typeface="Tahoma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663025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517650" y="1823976"/>
            <a:ext cx="10035222" cy="781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Источники данных, типы данных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  <a:endParaRPr lang="ru-RU" sz="2800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335" y="5204792"/>
            <a:ext cx="7906481" cy="4492651"/>
          </a:xfrm>
          <a:prstGeom prst="rect">
            <a:avLst/>
          </a:prstGeom>
        </p:spPr>
      </p:pic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1030985" y="3070055"/>
            <a:ext cx="8745284" cy="1707140"/>
          </a:xfrm>
        </p:spPr>
        <p:txBody>
          <a:bodyPr/>
          <a:lstStyle/>
          <a:p>
            <a:pPr algn="just"/>
            <a:r>
              <a:rPr lang="ru-RU" sz="3600" dirty="0" smtClean="0"/>
              <a:t>1. Данные </a:t>
            </a:r>
            <a:r>
              <a:rPr lang="ru-RU" sz="3600" dirty="0"/>
              <a:t>от заказчика по вакансиям на HH.ru по состоянию на 25.05.22г. Табличный файл </a:t>
            </a:r>
            <a:r>
              <a:rPr lang="en-US" sz="3600" dirty="0"/>
              <a:t>.</a:t>
            </a:r>
            <a:r>
              <a:rPr lang="en-US" sz="3600" dirty="0" err="1" smtClean="0"/>
              <a:t>xlsx</a:t>
            </a:r>
            <a:endParaRPr lang="en-US" sz="3600" dirty="0" smtClean="0"/>
          </a:p>
          <a:p>
            <a:pPr algn="just"/>
            <a:endParaRPr lang="en-US" sz="3600" dirty="0"/>
          </a:p>
          <a:p>
            <a:pPr algn="just"/>
            <a:endParaRPr lang="en-US" sz="3600" dirty="0" smtClean="0"/>
          </a:p>
          <a:p>
            <a:pPr algn="just"/>
            <a:endParaRPr lang="en-US" sz="3600" dirty="0"/>
          </a:p>
          <a:p>
            <a:pPr algn="just"/>
            <a:endParaRPr lang="en-US" sz="3600" dirty="0" smtClean="0"/>
          </a:p>
          <a:p>
            <a:pPr algn="just"/>
            <a:endParaRPr lang="en-US" sz="3600" dirty="0"/>
          </a:p>
          <a:p>
            <a:pPr algn="just"/>
            <a:endParaRPr lang="en-US" sz="3600" dirty="0" smtClean="0"/>
          </a:p>
          <a:p>
            <a:pPr algn="just"/>
            <a:endParaRPr lang="en-US" sz="3600" dirty="0"/>
          </a:p>
          <a:p>
            <a:pPr algn="just"/>
            <a:endParaRPr lang="ru-RU" sz="3600" dirty="0"/>
          </a:p>
          <a:p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half" idx="3"/>
          </p:nvPr>
        </p:nvSpPr>
        <p:spPr>
          <a:xfrm>
            <a:off x="10262934" y="3070055"/>
            <a:ext cx="8745284" cy="1384995"/>
          </a:xfrm>
        </p:spPr>
        <p:txBody>
          <a:bodyPr/>
          <a:lstStyle/>
          <a:p>
            <a:pPr algn="just"/>
            <a:r>
              <a:rPr lang="ru-RU" sz="3600" dirty="0" smtClean="0"/>
              <a:t>2. Открытые </a:t>
            </a:r>
            <a:r>
              <a:rPr lang="ru-RU" sz="3600" dirty="0"/>
              <a:t>данные с </a:t>
            </a:r>
            <a:r>
              <a:rPr lang="ru-RU" sz="3600" dirty="0" err="1"/>
              <a:t>агрегатора</a:t>
            </a:r>
            <a:r>
              <a:rPr lang="ru-RU" sz="3600" dirty="0"/>
              <a:t> обучающих онлайн курсов </a:t>
            </a:r>
            <a:r>
              <a:rPr lang="en-US" sz="3600" b="1" dirty="0" smtClean="0"/>
              <a:t>checkroi.ru</a:t>
            </a:r>
            <a:endParaRPr lang="ru-RU" dirty="0"/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85" y="5072641"/>
            <a:ext cx="8970265" cy="462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5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5F35662-498D-45ED-82A3-B3E85BC42821}"/>
              </a:ext>
            </a:extLst>
          </p:cNvPr>
          <p:cNvSpPr txBox="1"/>
          <p:nvPr/>
        </p:nvSpPr>
        <p:spPr>
          <a:xfrm>
            <a:off x="1974850" y="2983888"/>
            <a:ext cx="16306800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Способ(ы</a:t>
            </a:r>
            <a:r>
              <a:rPr lang="ru-RU" sz="44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) получения данных</a:t>
            </a:r>
            <a:r>
              <a:rPr lang="ru-RU" sz="44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  <a:p>
            <a:pPr algn="just"/>
            <a:endParaRPr lang="ru-RU" sz="4400" b="1" kern="0" spc="-200" dirty="0" smtClean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 marL="514350" indent="-514350" algn="just">
              <a:buAutoNum type="arabicPeriod"/>
            </a:pPr>
            <a:r>
              <a:rPr lang="ru-RU" sz="3600" dirty="0"/>
              <a:t>Получение данных из вторичных </a:t>
            </a:r>
            <a:r>
              <a:rPr lang="ru-RU" sz="3600" dirty="0" smtClean="0"/>
              <a:t>источников (заказчик)</a:t>
            </a:r>
          </a:p>
          <a:p>
            <a:pPr marL="514350" indent="-514350" algn="just">
              <a:buAutoNum type="arabicPeriod"/>
            </a:pPr>
            <a:endParaRPr lang="ru-RU" sz="3600" dirty="0" smtClean="0"/>
          </a:p>
          <a:p>
            <a:pPr marL="514350" indent="-514350" algn="just">
              <a:buAutoNum type="arabicPeriod"/>
            </a:pPr>
            <a:r>
              <a:rPr lang="ru-RU" sz="3600" dirty="0" err="1"/>
              <a:t>Парсинг</a:t>
            </a:r>
            <a:r>
              <a:rPr lang="ru-RU" sz="3600" dirty="0"/>
              <a:t> — автоматизированный сбор информации с сайта, ее анализ, преобразование и выдача в структурированном виде</a:t>
            </a: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796265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70050" y="1852490"/>
            <a:ext cx="14478000" cy="3100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исследования </a:t>
            </a:r>
            <a:endParaRPr lang="ru-RU" sz="4400" b="1" kern="0" spc="-200" dirty="0" smtClean="0"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Планирование 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дизайна исследования</a:t>
            </a: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  <a:p>
            <a:pPr marL="742950" indent="-74295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ru-RU" sz="3600" dirty="0" smtClean="0"/>
              <a:t>Выбрана методология </a:t>
            </a:r>
            <a:r>
              <a:rPr lang="en-US" sz="3600" dirty="0" smtClean="0"/>
              <a:t>CRISP-DM</a:t>
            </a:r>
            <a:endParaRPr lang="ru-RU" sz="40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048" y="3825269"/>
            <a:ext cx="6248400" cy="59483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06562" y="5456217"/>
            <a:ext cx="960120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2. Определены </a:t>
            </a:r>
            <a:r>
              <a:rPr lang="ru-RU" sz="3600" dirty="0"/>
              <a:t>бизнес цель заказчика и </a:t>
            </a:r>
            <a:r>
              <a:rPr lang="ru-RU" sz="3600" dirty="0" smtClean="0"/>
              <a:t>цель исследования</a:t>
            </a:r>
          </a:p>
          <a:p>
            <a:endParaRPr lang="ru-RU" sz="3600" dirty="0"/>
          </a:p>
          <a:p>
            <a:r>
              <a:rPr lang="ru-RU" sz="3600" dirty="0" smtClean="0"/>
              <a:t>3. Составлены </a:t>
            </a:r>
            <a:r>
              <a:rPr lang="ru-RU" sz="3600" dirty="0"/>
              <a:t>требования к результату </a:t>
            </a:r>
            <a:r>
              <a:rPr lang="ru-RU" sz="3600" dirty="0" smtClean="0"/>
              <a:t>анализа</a:t>
            </a:r>
          </a:p>
          <a:p>
            <a:endParaRPr lang="ru-RU" sz="3600" dirty="0"/>
          </a:p>
          <a:p>
            <a:r>
              <a:rPr lang="ru-RU" sz="3600" dirty="0" smtClean="0"/>
              <a:t>4. Выбраны </a:t>
            </a:r>
            <a:r>
              <a:rPr lang="ru-RU" sz="3600" dirty="0"/>
              <a:t>способы получения данных от заказчика и </a:t>
            </a:r>
            <a:r>
              <a:rPr lang="ru-RU" sz="3600" dirty="0" err="1"/>
              <a:t>парсинг</a:t>
            </a:r>
            <a:r>
              <a:rPr lang="ru-RU" sz="3600" dirty="0"/>
              <a:t> </a:t>
            </a:r>
            <a:r>
              <a:rPr lang="ru-RU" sz="3600" dirty="0" smtClean="0"/>
              <a:t>сайтов</a:t>
            </a:r>
          </a:p>
          <a:p>
            <a:endParaRPr lang="ru-RU" sz="3600" dirty="0"/>
          </a:p>
          <a:p>
            <a:r>
              <a:rPr lang="ru-RU" sz="3600" dirty="0" smtClean="0"/>
              <a:t>5. Выбраны </a:t>
            </a:r>
            <a:r>
              <a:rPr lang="ru-RU" sz="3600" dirty="0"/>
              <a:t>методы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1549586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object 2"/>
          <p:cNvGrpSpPr/>
          <p:nvPr/>
        </p:nvGrpSpPr>
        <p:grpSpPr>
          <a:xfrm>
            <a:off x="0" y="0"/>
            <a:ext cx="523875" cy="11308715"/>
            <a:chOff x="0" y="0"/>
            <a:chExt cx="523875" cy="11308715"/>
          </a:xfrm>
        </p:grpSpPr>
        <p:sp>
          <p:nvSpPr>
            <p:cNvPr id="92" name="object 3"/>
            <p:cNvSpPr/>
            <p:nvPr/>
          </p:nvSpPr>
          <p:spPr>
            <a:xfrm>
              <a:off x="0" y="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4"/>
            <p:cNvSpPr/>
            <p:nvPr/>
          </p:nvSpPr>
          <p:spPr>
            <a:xfrm>
              <a:off x="0" y="1477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4" name="object 5"/>
            <p:cNvSpPr/>
            <p:nvPr/>
          </p:nvSpPr>
          <p:spPr>
            <a:xfrm>
              <a:off x="0" y="44729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5" name="object 6"/>
            <p:cNvSpPr/>
            <p:nvPr/>
          </p:nvSpPr>
          <p:spPr>
            <a:xfrm>
              <a:off x="0" y="5991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6" name="object 7"/>
            <p:cNvSpPr/>
            <p:nvPr/>
          </p:nvSpPr>
          <p:spPr>
            <a:xfrm>
              <a:off x="0" y="74686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7" name="object 8"/>
            <p:cNvSpPr/>
            <p:nvPr/>
          </p:nvSpPr>
          <p:spPr>
            <a:xfrm>
              <a:off x="0" y="104642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8" name="object 9"/>
            <p:cNvSpPr/>
            <p:nvPr/>
          </p:nvSpPr>
          <p:spPr>
            <a:xfrm>
              <a:off x="0" y="89459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9" name="object 10"/>
            <p:cNvSpPr/>
            <p:nvPr/>
          </p:nvSpPr>
          <p:spPr>
            <a:xfrm>
              <a:off x="0" y="11941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0" name="object 11"/>
            <p:cNvSpPr/>
            <p:nvPr/>
          </p:nvSpPr>
          <p:spPr>
            <a:xfrm>
              <a:off x="0" y="13418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1" name="object 12"/>
            <p:cNvSpPr/>
            <p:nvPr/>
          </p:nvSpPr>
          <p:spPr>
            <a:xfrm>
              <a:off x="0" y="149373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2" name="object 13"/>
            <p:cNvSpPr/>
            <p:nvPr/>
          </p:nvSpPr>
          <p:spPr>
            <a:xfrm>
              <a:off x="0" y="164145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3" name="object 14"/>
            <p:cNvSpPr/>
            <p:nvPr/>
          </p:nvSpPr>
          <p:spPr>
            <a:xfrm>
              <a:off x="0" y="179329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15"/>
            <p:cNvSpPr/>
            <p:nvPr/>
          </p:nvSpPr>
          <p:spPr>
            <a:xfrm>
              <a:off x="0" y="19410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6"/>
            <p:cNvSpPr/>
            <p:nvPr/>
          </p:nvSpPr>
          <p:spPr>
            <a:xfrm>
              <a:off x="0" y="208875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7"/>
            <p:cNvSpPr/>
            <p:nvPr/>
          </p:nvSpPr>
          <p:spPr>
            <a:xfrm>
              <a:off x="0" y="22405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7" name="object 18"/>
            <p:cNvSpPr/>
            <p:nvPr/>
          </p:nvSpPr>
          <p:spPr>
            <a:xfrm>
              <a:off x="0" y="299573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5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5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8" name="object 19"/>
            <p:cNvSpPr/>
            <p:nvPr/>
          </p:nvSpPr>
          <p:spPr>
            <a:xfrm>
              <a:off x="0" y="253659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5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9" name="object 20"/>
            <p:cNvSpPr/>
            <p:nvPr/>
          </p:nvSpPr>
          <p:spPr>
            <a:xfrm>
              <a:off x="0" y="268432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21"/>
            <p:cNvSpPr/>
            <p:nvPr/>
          </p:nvSpPr>
          <p:spPr>
            <a:xfrm>
              <a:off x="0" y="2983888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22"/>
            <p:cNvSpPr/>
            <p:nvPr/>
          </p:nvSpPr>
          <p:spPr>
            <a:xfrm>
              <a:off x="0" y="3135736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23"/>
            <p:cNvSpPr/>
            <p:nvPr/>
          </p:nvSpPr>
          <p:spPr>
            <a:xfrm>
              <a:off x="0" y="328346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24"/>
            <p:cNvSpPr/>
            <p:nvPr/>
          </p:nvSpPr>
          <p:spPr>
            <a:xfrm>
              <a:off x="0" y="358302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4" name="object 25"/>
            <p:cNvSpPr/>
            <p:nvPr/>
          </p:nvSpPr>
          <p:spPr>
            <a:xfrm>
              <a:off x="0" y="343118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5" name="object 26"/>
            <p:cNvSpPr/>
            <p:nvPr/>
          </p:nvSpPr>
          <p:spPr>
            <a:xfrm>
              <a:off x="0" y="373075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6" name="object 27"/>
            <p:cNvSpPr/>
            <p:nvPr/>
          </p:nvSpPr>
          <p:spPr>
            <a:xfrm>
              <a:off x="0" y="387848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8"/>
            <p:cNvSpPr/>
            <p:nvPr/>
          </p:nvSpPr>
          <p:spPr>
            <a:xfrm>
              <a:off x="0" y="403032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9"/>
            <p:cNvSpPr/>
            <p:nvPr/>
          </p:nvSpPr>
          <p:spPr>
            <a:xfrm>
              <a:off x="0" y="417805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30"/>
            <p:cNvSpPr/>
            <p:nvPr/>
          </p:nvSpPr>
          <p:spPr>
            <a:xfrm>
              <a:off x="0" y="43298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31"/>
            <p:cNvSpPr/>
            <p:nvPr/>
          </p:nvSpPr>
          <p:spPr>
            <a:xfrm>
              <a:off x="0" y="447761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1" name="object 32"/>
            <p:cNvSpPr/>
            <p:nvPr/>
          </p:nvSpPr>
          <p:spPr>
            <a:xfrm>
              <a:off x="0" y="462534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2" name="object 33"/>
            <p:cNvSpPr/>
            <p:nvPr/>
          </p:nvSpPr>
          <p:spPr>
            <a:xfrm>
              <a:off x="0" y="477719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3" name="object 34"/>
            <p:cNvSpPr/>
            <p:nvPr/>
          </p:nvSpPr>
          <p:spPr>
            <a:xfrm>
              <a:off x="0" y="2836169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39"/>
                  </a:lnTo>
                  <a:lnTo>
                    <a:pt x="523532" y="147739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35"/>
            <p:cNvSpPr/>
            <p:nvPr/>
          </p:nvSpPr>
          <p:spPr>
            <a:xfrm>
              <a:off x="0" y="507264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6"/>
            <p:cNvSpPr/>
            <p:nvPr/>
          </p:nvSpPr>
          <p:spPr>
            <a:xfrm>
              <a:off x="0" y="52203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7"/>
            <p:cNvSpPr/>
            <p:nvPr/>
          </p:nvSpPr>
          <p:spPr>
            <a:xfrm>
              <a:off x="0" y="5519936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8"/>
            <p:cNvSpPr/>
            <p:nvPr/>
          </p:nvSpPr>
          <p:spPr>
            <a:xfrm>
              <a:off x="0" y="56717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8" name="object 39"/>
            <p:cNvSpPr/>
            <p:nvPr/>
          </p:nvSpPr>
          <p:spPr>
            <a:xfrm>
              <a:off x="0" y="5819508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9" name="object 40"/>
            <p:cNvSpPr/>
            <p:nvPr/>
          </p:nvSpPr>
          <p:spPr>
            <a:xfrm>
              <a:off x="0" y="611907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0" name="object 41"/>
            <p:cNvSpPr/>
            <p:nvPr/>
          </p:nvSpPr>
          <p:spPr>
            <a:xfrm>
              <a:off x="0" y="596723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42"/>
            <p:cNvSpPr/>
            <p:nvPr/>
          </p:nvSpPr>
          <p:spPr>
            <a:xfrm>
              <a:off x="0" y="626680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43"/>
            <p:cNvSpPr/>
            <p:nvPr/>
          </p:nvSpPr>
          <p:spPr>
            <a:xfrm>
              <a:off x="0" y="641452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44"/>
            <p:cNvSpPr/>
            <p:nvPr/>
          </p:nvSpPr>
          <p:spPr>
            <a:xfrm>
              <a:off x="0" y="656637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45"/>
            <p:cNvSpPr/>
            <p:nvPr/>
          </p:nvSpPr>
          <p:spPr>
            <a:xfrm>
              <a:off x="0" y="671409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5" name="object 46"/>
            <p:cNvSpPr/>
            <p:nvPr/>
          </p:nvSpPr>
          <p:spPr>
            <a:xfrm>
              <a:off x="0" y="686593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6" name="object 47"/>
            <p:cNvSpPr/>
            <p:nvPr/>
          </p:nvSpPr>
          <p:spPr>
            <a:xfrm>
              <a:off x="0" y="701367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7" name="object 48"/>
            <p:cNvSpPr/>
            <p:nvPr/>
          </p:nvSpPr>
          <p:spPr>
            <a:xfrm>
              <a:off x="0" y="7161394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9"/>
            <p:cNvSpPr/>
            <p:nvPr/>
          </p:nvSpPr>
          <p:spPr>
            <a:xfrm>
              <a:off x="0" y="731324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50"/>
            <p:cNvSpPr/>
            <p:nvPr/>
          </p:nvSpPr>
          <p:spPr>
            <a:xfrm>
              <a:off x="0" y="5372232"/>
              <a:ext cx="523875" cy="2236470"/>
            </a:xfrm>
            <a:custGeom>
              <a:avLst/>
              <a:gdLst/>
              <a:ahLst/>
              <a:cxnLst/>
              <a:rect l="l" t="t" r="r" b="b"/>
              <a:pathLst>
                <a:path w="523875" h="2236470">
                  <a:moveTo>
                    <a:pt x="523532" y="2088743"/>
                  </a:moveTo>
                  <a:lnTo>
                    <a:pt x="0" y="2088743"/>
                  </a:lnTo>
                  <a:lnTo>
                    <a:pt x="0" y="2236457"/>
                  </a:lnTo>
                  <a:lnTo>
                    <a:pt x="523532" y="2236457"/>
                  </a:lnTo>
                  <a:lnTo>
                    <a:pt x="523532" y="2088743"/>
                  </a:lnTo>
                  <a:close/>
                </a:path>
                <a:path w="523875" h="2236470">
                  <a:moveTo>
                    <a:pt x="523532" y="0"/>
                  </a:moveTo>
                  <a:lnTo>
                    <a:pt x="0" y="0"/>
                  </a:lnTo>
                  <a:lnTo>
                    <a:pt x="0" y="147713"/>
                  </a:lnTo>
                  <a:lnTo>
                    <a:pt x="523532" y="147713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51"/>
            <p:cNvSpPr/>
            <p:nvPr/>
          </p:nvSpPr>
          <p:spPr>
            <a:xfrm>
              <a:off x="0" y="760868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52"/>
            <p:cNvSpPr/>
            <p:nvPr/>
          </p:nvSpPr>
          <p:spPr>
            <a:xfrm>
              <a:off x="0" y="775642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2" name="object 53"/>
            <p:cNvSpPr/>
            <p:nvPr/>
          </p:nvSpPr>
          <p:spPr>
            <a:xfrm>
              <a:off x="0" y="805598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3" name="object 54"/>
            <p:cNvSpPr/>
            <p:nvPr/>
          </p:nvSpPr>
          <p:spPr>
            <a:xfrm>
              <a:off x="0" y="8207833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4" name="object 55"/>
            <p:cNvSpPr/>
            <p:nvPr/>
          </p:nvSpPr>
          <p:spPr>
            <a:xfrm>
              <a:off x="0" y="8355557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6"/>
            <p:cNvSpPr/>
            <p:nvPr/>
          </p:nvSpPr>
          <p:spPr>
            <a:xfrm>
              <a:off x="0" y="86551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7"/>
            <p:cNvSpPr/>
            <p:nvPr/>
          </p:nvSpPr>
          <p:spPr>
            <a:xfrm>
              <a:off x="0" y="8503280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7" name="object 58"/>
            <p:cNvSpPr/>
            <p:nvPr/>
          </p:nvSpPr>
          <p:spPr>
            <a:xfrm>
              <a:off x="0" y="880286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59BF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8" name="object 59"/>
            <p:cNvSpPr/>
            <p:nvPr/>
          </p:nvSpPr>
          <p:spPr>
            <a:xfrm>
              <a:off x="0" y="8950575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9" name="object 60"/>
            <p:cNvSpPr/>
            <p:nvPr/>
          </p:nvSpPr>
          <p:spPr>
            <a:xfrm>
              <a:off x="0" y="9102424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0" name="object 61"/>
            <p:cNvSpPr/>
            <p:nvPr/>
          </p:nvSpPr>
          <p:spPr>
            <a:xfrm>
              <a:off x="0" y="9250157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1" name="object 62"/>
            <p:cNvSpPr/>
            <p:nvPr/>
          </p:nvSpPr>
          <p:spPr>
            <a:xfrm>
              <a:off x="0" y="940198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2" name="object 63"/>
            <p:cNvSpPr/>
            <p:nvPr/>
          </p:nvSpPr>
          <p:spPr>
            <a:xfrm>
              <a:off x="0" y="954971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3" name="object 64"/>
            <p:cNvSpPr/>
            <p:nvPr/>
          </p:nvSpPr>
          <p:spPr>
            <a:xfrm>
              <a:off x="0" y="969744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DE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4" name="object 65"/>
            <p:cNvSpPr/>
            <p:nvPr/>
          </p:nvSpPr>
          <p:spPr>
            <a:xfrm>
              <a:off x="0" y="9849281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5" name="object 66"/>
            <p:cNvSpPr/>
            <p:nvPr/>
          </p:nvSpPr>
          <p:spPr>
            <a:xfrm>
              <a:off x="0" y="7908270"/>
              <a:ext cx="523875" cy="2237105"/>
            </a:xfrm>
            <a:custGeom>
              <a:avLst/>
              <a:gdLst/>
              <a:ahLst/>
              <a:cxnLst/>
              <a:rect l="l" t="t" r="r" b="b"/>
              <a:pathLst>
                <a:path w="523875" h="2237104">
                  <a:moveTo>
                    <a:pt x="523532" y="2088756"/>
                  </a:moveTo>
                  <a:lnTo>
                    <a:pt x="0" y="2088756"/>
                  </a:lnTo>
                  <a:lnTo>
                    <a:pt x="0" y="2236482"/>
                  </a:lnTo>
                  <a:lnTo>
                    <a:pt x="523532" y="2236482"/>
                  </a:lnTo>
                  <a:lnTo>
                    <a:pt x="523532" y="2088756"/>
                  </a:lnTo>
                  <a:close/>
                </a:path>
                <a:path w="523875" h="2237104">
                  <a:moveTo>
                    <a:pt x="523532" y="0"/>
                  </a:moveTo>
                  <a:lnTo>
                    <a:pt x="0" y="0"/>
                  </a:lnTo>
                  <a:lnTo>
                    <a:pt x="0" y="147726"/>
                  </a:lnTo>
                  <a:lnTo>
                    <a:pt x="523532" y="147726"/>
                  </a:lnTo>
                  <a:lnTo>
                    <a:pt x="523532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6" name="object 67"/>
            <p:cNvSpPr/>
            <p:nvPr/>
          </p:nvSpPr>
          <p:spPr>
            <a:xfrm>
              <a:off x="0" y="10144749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8A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7" name="object 68"/>
            <p:cNvSpPr/>
            <p:nvPr/>
          </p:nvSpPr>
          <p:spPr>
            <a:xfrm>
              <a:off x="0" y="10292471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8" name="object 69"/>
            <p:cNvSpPr/>
            <p:nvPr/>
          </p:nvSpPr>
          <p:spPr>
            <a:xfrm>
              <a:off x="0" y="10592033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38"/>
                  </a:lnTo>
                  <a:lnTo>
                    <a:pt x="523544" y="151838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7692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9" name="object 70"/>
            <p:cNvSpPr/>
            <p:nvPr/>
          </p:nvSpPr>
          <p:spPr>
            <a:xfrm>
              <a:off x="0" y="10743882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94E3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0" name="object 71"/>
            <p:cNvSpPr/>
            <p:nvPr/>
          </p:nvSpPr>
          <p:spPr>
            <a:xfrm>
              <a:off x="0" y="10891605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33"/>
                  </a:lnTo>
                  <a:lnTo>
                    <a:pt x="523544" y="14773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59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1" name="object 72"/>
            <p:cNvSpPr/>
            <p:nvPr/>
          </p:nvSpPr>
          <p:spPr>
            <a:xfrm>
              <a:off x="0" y="11191167"/>
              <a:ext cx="523875" cy="117475"/>
            </a:xfrm>
            <a:custGeom>
              <a:avLst/>
              <a:gdLst/>
              <a:ahLst/>
              <a:cxnLst/>
              <a:rect l="l" t="t" r="r" b="b"/>
              <a:pathLst>
                <a:path w="523875" h="117475">
                  <a:moveTo>
                    <a:pt x="523544" y="0"/>
                  </a:moveTo>
                  <a:lnTo>
                    <a:pt x="0" y="0"/>
                  </a:lnTo>
                  <a:lnTo>
                    <a:pt x="0" y="117389"/>
                  </a:lnTo>
                  <a:lnTo>
                    <a:pt x="523544" y="117389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F5D1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2" name="object 73"/>
            <p:cNvSpPr/>
            <p:nvPr/>
          </p:nvSpPr>
          <p:spPr>
            <a:xfrm>
              <a:off x="0" y="11039339"/>
              <a:ext cx="523875" cy="152400"/>
            </a:xfrm>
            <a:custGeom>
              <a:avLst/>
              <a:gdLst/>
              <a:ahLst/>
              <a:cxnLst/>
              <a:rect l="l" t="t" r="r" b="b"/>
              <a:pathLst>
                <a:path w="523875" h="152400">
                  <a:moveTo>
                    <a:pt x="523544" y="0"/>
                  </a:moveTo>
                  <a:lnTo>
                    <a:pt x="0" y="0"/>
                  </a:lnTo>
                  <a:lnTo>
                    <a:pt x="0" y="151827"/>
                  </a:lnTo>
                  <a:lnTo>
                    <a:pt x="523544" y="151827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0A6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3" name="object 74"/>
            <p:cNvSpPr/>
            <p:nvPr/>
          </p:nvSpPr>
          <p:spPr>
            <a:xfrm>
              <a:off x="0" y="10444310"/>
              <a:ext cx="523875" cy="147955"/>
            </a:xfrm>
            <a:custGeom>
              <a:avLst/>
              <a:gdLst/>
              <a:ahLst/>
              <a:cxnLst/>
              <a:rect l="l" t="t" r="r" b="b"/>
              <a:pathLst>
                <a:path w="523875" h="147954">
                  <a:moveTo>
                    <a:pt x="523544" y="0"/>
                  </a:moveTo>
                  <a:lnTo>
                    <a:pt x="0" y="0"/>
                  </a:lnTo>
                  <a:lnTo>
                    <a:pt x="0" y="147723"/>
                  </a:lnTo>
                  <a:lnTo>
                    <a:pt x="523544" y="147723"/>
                  </a:lnTo>
                  <a:lnTo>
                    <a:pt x="523544" y="0"/>
                  </a:lnTo>
                  <a:close/>
                </a:path>
              </a:pathLst>
            </a:custGeom>
            <a:solidFill>
              <a:srgbClr val="0D596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A57399-79E1-40BD-A891-4DD853C507AB}"/>
              </a:ext>
            </a:extLst>
          </p:cNvPr>
          <p:cNvSpPr txBox="1"/>
          <p:nvPr/>
        </p:nvSpPr>
        <p:spPr>
          <a:xfrm>
            <a:off x="1644650" y="2124287"/>
            <a:ext cx="15544800" cy="2405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400" b="1" kern="0" spc="-200" dirty="0">
                <a:latin typeface="Formular" panose="02000000000000000000" pitchFamily="2" charset="-52"/>
                <a:ea typeface="+mj-ea"/>
                <a:cs typeface="Tahoma"/>
              </a:rPr>
              <a:t>Этапы </a:t>
            </a:r>
            <a:r>
              <a:rPr lang="ru-RU" sz="4400" b="1" kern="0" spc="-200" dirty="0" smtClean="0">
                <a:latin typeface="Formular" panose="02000000000000000000" pitchFamily="2" charset="-52"/>
                <a:ea typeface="+mj-ea"/>
                <a:cs typeface="Tahoma"/>
              </a:rPr>
              <a:t>исследования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4400" b="1" kern="0" spc="-200" dirty="0">
              <a:solidFill>
                <a:srgbClr val="005970"/>
              </a:solidFill>
              <a:latin typeface="Formular" panose="02000000000000000000" pitchFamily="2" charset="-52"/>
              <a:ea typeface="+mj-ea"/>
              <a:cs typeface="Tahoma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*</a:t>
            </a:r>
            <a:r>
              <a:rPr lang="ru-RU" sz="4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Сбор данных</a:t>
            </a:r>
            <a:r>
              <a:rPr lang="ru-RU" sz="4000" b="1" kern="0" spc="-200" dirty="0" smtClean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: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2FAD57-4652-49E8-9823-9B2A33560E4C}"/>
              </a:ext>
            </a:extLst>
          </p:cNvPr>
          <p:cNvSpPr txBox="1"/>
          <p:nvPr/>
        </p:nvSpPr>
        <p:spPr>
          <a:xfrm>
            <a:off x="1670050" y="903775"/>
            <a:ext cx="15011400" cy="915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5000" b="1" kern="0" spc="-200" dirty="0">
                <a:solidFill>
                  <a:srgbClr val="005970"/>
                </a:solidFill>
                <a:latin typeface="Formular" panose="02000000000000000000" pitchFamily="2" charset="-52"/>
                <a:ea typeface="+mj-ea"/>
                <a:cs typeface="Tahoma"/>
              </a:rPr>
              <a:t>Описание проекта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746250" y="4695330"/>
            <a:ext cx="8991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1. Написан </a:t>
            </a:r>
            <a:r>
              <a:rPr lang="ru-RU" sz="3600" dirty="0" err="1" smtClean="0"/>
              <a:t>парсер</a:t>
            </a:r>
            <a:r>
              <a:rPr lang="ru-RU" sz="3600" dirty="0" smtClean="0"/>
              <a:t> с помощью языка </a:t>
            </a:r>
            <a:r>
              <a:rPr lang="en-US" sz="3600" dirty="0" smtClean="0"/>
              <a:t>Python </a:t>
            </a:r>
            <a:r>
              <a:rPr lang="ru-RU" sz="3600" dirty="0" smtClean="0"/>
              <a:t>и библиотеки </a:t>
            </a:r>
            <a:r>
              <a:rPr lang="en-US" sz="3600" dirty="0" smtClean="0"/>
              <a:t>“Beautiful Soup”</a:t>
            </a:r>
            <a:endParaRPr lang="ru-RU" sz="3600" dirty="0" smtClean="0"/>
          </a:p>
          <a:p>
            <a:r>
              <a:rPr lang="ru-RU" sz="3600" dirty="0" smtClean="0"/>
              <a:t>2. Собраны данные по 611 курсам из разделов «Программирование» и «Аналитика»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7850" y="2684326"/>
            <a:ext cx="7748025" cy="435826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650" y="7886083"/>
            <a:ext cx="8332011" cy="300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6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6191</TotalTime>
  <Words>1410</Words>
  <Application>Microsoft Office PowerPoint</Application>
  <PresentationFormat>Произвольный</PresentationFormat>
  <Paragraphs>233</Paragraphs>
  <Slides>26</Slides>
  <Notes>25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0" baseType="lpstr">
      <vt:lpstr>Tahoma</vt:lpstr>
      <vt:lpstr>Calibri</vt:lpstr>
      <vt:lpstr>Formular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Данные</dc:title>
  <dc:creator>User</dc:creator>
  <cp:lastModifiedBy>Пользователь</cp:lastModifiedBy>
  <cp:revision>170</cp:revision>
  <dcterms:created xsi:type="dcterms:W3CDTF">2022-03-29T11:34:13Z</dcterms:created>
  <dcterms:modified xsi:type="dcterms:W3CDTF">2023-04-16T10:03:24Z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2022-03-28T00:00:00Z</vt:filetime>
  </property>
  <property fmtid="{D5CDD505-2E9C-101B-9397-08002B2CF9AE}" pid="3" name="Creator">
    <vt:lpwstr>Adobe InDesign CC 2017 (Windows)</vt:lpwstr>
  </property>
  <property fmtid="{D5CDD505-2E9C-101B-9397-08002B2CF9AE}" pid="4" name="LastSaved">
    <vt:filetime>2022-03-29T00:00:00Z</vt:filetime>
  </property>
</Properties>
</file>